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6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CC000EC-6ED3-4D25-9020-C916026F748D}" type="datetimeFigureOut">
              <a:rPr lang="ru-RU" smtClean="0"/>
              <a:pPr/>
              <a:t>21.04.2021</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EFD40E4-DF1E-4ECC-842F-256677A0143C}" type="slidenum">
              <a:rPr lang="ru-RU" smtClean="0"/>
              <a:pPr/>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570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128114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172952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285535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FD40E4-DF1E-4ECC-842F-256677A0143C}" type="slidenum">
              <a:rPr lang="ru-RU" smtClean="0"/>
              <a:pPr/>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478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105664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41248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172396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242314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154233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C000EC-6ED3-4D25-9020-C916026F748D}" type="datetimeFigureOut">
              <a:rPr lang="ru-RU" smtClean="0"/>
              <a:pPr/>
              <a:t>21.04.2021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424722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CC000EC-6ED3-4D25-9020-C916026F748D}" type="datetimeFigureOut">
              <a:rPr lang="ru-RU" smtClean="0"/>
              <a:pPr/>
              <a:t>21.04.2021</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EFD40E4-DF1E-4ECC-842F-256677A0143C}" type="slidenum">
              <a:rPr lang="ru-RU" smtClean="0"/>
              <a:pPr/>
              <a:t>‹#›</a:t>
            </a:fld>
            <a:endParaRPr lang="ru-RU"/>
          </a:p>
        </p:txBody>
      </p:sp>
    </p:spTree>
    <p:extLst>
      <p:ext uri="{BB962C8B-B14F-4D97-AF65-F5344CB8AC3E}">
        <p14:creationId xmlns:p14="http://schemas.microsoft.com/office/powerpoint/2010/main" xmlns="" val="2375071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История становления Якутского народа </a:t>
            </a:r>
            <a:endParaRPr lang="ru-RU" dirty="0"/>
          </a:p>
        </p:txBody>
      </p:sp>
      <p:sp>
        <p:nvSpPr>
          <p:cNvPr id="3" name="Подзаголовок 2"/>
          <p:cNvSpPr>
            <a:spLocks noGrp="1"/>
          </p:cNvSpPr>
          <p:nvPr>
            <p:ph type="subTitle" idx="1"/>
          </p:nvPr>
        </p:nvSpPr>
        <p:spPr>
          <a:xfrm>
            <a:off x="8379726" y="5294361"/>
            <a:ext cx="3339152" cy="874428"/>
          </a:xfrm>
        </p:spPr>
        <p:txBody>
          <a:bodyPr>
            <a:normAutofit fontScale="25000" lnSpcReduction="20000"/>
          </a:bodyPr>
          <a:lstStyle/>
          <a:p>
            <a:pPr algn="r"/>
            <a:r>
              <a:rPr lang="ru-RU" sz="6400" dirty="0" smtClean="0">
                <a:latin typeface="Times New Roman" panose="02020603050405020304" pitchFamily="18" charset="0"/>
                <a:cs typeface="Times New Roman" panose="02020603050405020304" pitchFamily="18" charset="0"/>
              </a:rPr>
              <a:t>Выполнила: Насырова В.Г.. </a:t>
            </a:r>
          </a:p>
          <a:p>
            <a:pPr algn="r"/>
            <a:r>
              <a:rPr lang="ru-RU" sz="6400" dirty="0" smtClean="0">
                <a:latin typeface="Times New Roman" panose="02020603050405020304" pitchFamily="18" charset="0"/>
                <a:cs typeface="Times New Roman" panose="02020603050405020304" pitchFamily="18" charset="0"/>
              </a:rPr>
              <a:t>Учитель МБОУ «Икшурминская </a:t>
            </a:r>
            <a:r>
              <a:rPr lang="ru-RU" sz="6400" smtClean="0">
                <a:latin typeface="Times New Roman" panose="02020603050405020304" pitchFamily="18" charset="0"/>
                <a:cs typeface="Times New Roman" panose="02020603050405020304" pitchFamily="18" charset="0"/>
              </a:rPr>
              <a:t>средняя школа»</a:t>
            </a:r>
            <a:endParaRPr lang="ru-RU" sz="6400" dirty="0" smtClean="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67917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95701"/>
            <a:ext cx="9875520" cy="1356360"/>
          </a:xfrm>
        </p:spPr>
        <p:txBody>
          <a:bodyPr/>
          <a:lstStyle/>
          <a:p>
            <a:pPr algn="ctr"/>
            <a:r>
              <a:rPr lang="ru-RU" dirty="0" err="1"/>
              <a:t>Ысыах</a:t>
            </a:r>
            <a:r>
              <a:rPr lang="ru-RU" dirty="0"/>
              <a:t> – праздник Лета. </a:t>
            </a:r>
          </a:p>
        </p:txBody>
      </p:sp>
      <p:sp>
        <p:nvSpPr>
          <p:cNvPr id="3" name="Объект 2"/>
          <p:cNvSpPr>
            <a:spLocks noGrp="1"/>
          </p:cNvSpPr>
          <p:nvPr>
            <p:ph idx="1"/>
          </p:nvPr>
        </p:nvSpPr>
        <p:spPr>
          <a:xfrm>
            <a:off x="228601" y="1388658"/>
            <a:ext cx="5517105" cy="5094027"/>
          </a:xfrm>
        </p:spPr>
        <p:txBody>
          <a:bodyPr>
            <a:normAutofit lnSpcReduction="10000"/>
          </a:bodyPr>
          <a:lstStyle/>
          <a:p>
            <a:pPr algn="ctr"/>
            <a:r>
              <a:rPr lang="ru-RU" dirty="0" smtClean="0">
                <a:solidFill>
                  <a:schemeClr val="tx1"/>
                </a:solidFill>
                <a:latin typeface="Times New Roman" panose="02020603050405020304" pitchFamily="18" charset="0"/>
                <a:cs typeface="Times New Roman" panose="02020603050405020304" pitchFamily="18" charset="0"/>
              </a:rPr>
              <a:t>Якутский </a:t>
            </a:r>
            <a:r>
              <a:rPr lang="ru-RU" dirty="0" err="1">
                <a:solidFill>
                  <a:schemeClr val="tx1"/>
                </a:solidFill>
                <a:latin typeface="Times New Roman" panose="02020603050405020304" pitchFamily="18" charset="0"/>
                <a:cs typeface="Times New Roman" panose="02020603050405020304" pitchFamily="18" charset="0"/>
              </a:rPr>
              <a:t>Ысыах</a:t>
            </a:r>
            <a:r>
              <a:rPr lang="ru-RU" dirty="0">
                <a:solidFill>
                  <a:schemeClr val="tx1"/>
                </a:solidFill>
                <a:latin typeface="Times New Roman" panose="02020603050405020304" pitchFamily="18" charset="0"/>
                <a:cs typeface="Times New Roman" panose="02020603050405020304" pitchFamily="18" charset="0"/>
              </a:rPr>
              <a:t> — самый главный праздник в Якутии. Представляет собой весенне-летний праздник в честь солнечного божества </a:t>
            </a:r>
            <a:r>
              <a:rPr lang="ru-RU" dirty="0" err="1">
                <a:solidFill>
                  <a:schemeClr val="tx1"/>
                </a:solidFill>
                <a:latin typeface="Times New Roman" panose="02020603050405020304" pitchFamily="18" charset="0"/>
                <a:cs typeface="Times New Roman" panose="02020603050405020304" pitchFamily="18" charset="0"/>
              </a:rPr>
              <a:t>йыы</a:t>
            </a:r>
            <a:r>
              <a:rPr lang="ru-RU" dirty="0">
                <a:solidFill>
                  <a:schemeClr val="tx1"/>
                </a:solidFill>
                <a:latin typeface="Times New Roman" panose="02020603050405020304" pitchFamily="18" charset="0"/>
                <a:cs typeface="Times New Roman" panose="02020603050405020304" pitchFamily="18" charset="0"/>
              </a:rPr>
              <a:t> и возрождения природы, сопровождаемый обрядом молений, обильным угощением и </a:t>
            </a:r>
            <a:r>
              <a:rPr lang="ru-RU" dirty="0" err="1">
                <a:solidFill>
                  <a:schemeClr val="tx1"/>
                </a:solidFill>
                <a:latin typeface="Times New Roman" panose="02020603050405020304" pitchFamily="18" charset="0"/>
                <a:cs typeface="Times New Roman" panose="02020603050405020304" pitchFamily="18" charset="0"/>
              </a:rPr>
              <a:t>кумысопитием</a:t>
            </a:r>
            <a:r>
              <a:rPr lang="ru-RU" dirty="0">
                <a:solidFill>
                  <a:schemeClr val="tx1"/>
                </a:solidFill>
                <a:latin typeface="Times New Roman" panose="02020603050405020304" pitchFamily="18" charset="0"/>
                <a:cs typeface="Times New Roman" panose="02020603050405020304" pitchFamily="18" charset="0"/>
              </a:rPr>
              <a:t>, танцами, народными играми иконными скачками. Традиционно </a:t>
            </a:r>
            <a:r>
              <a:rPr lang="ru-RU" dirty="0" err="1">
                <a:solidFill>
                  <a:schemeClr val="tx1"/>
                </a:solidFill>
                <a:latin typeface="Times New Roman" panose="02020603050405020304" pitchFamily="18" charset="0"/>
                <a:cs typeface="Times New Roman" panose="02020603050405020304" pitchFamily="18" charset="0"/>
              </a:rPr>
              <a:t>Ысыах</a:t>
            </a:r>
            <a:r>
              <a:rPr lang="ru-RU" dirty="0">
                <a:solidFill>
                  <a:schemeClr val="tx1"/>
                </a:solidFill>
                <a:latin typeface="Times New Roman" panose="02020603050405020304" pitchFamily="18" charset="0"/>
                <a:cs typeface="Times New Roman" panose="02020603050405020304" pitchFamily="18" charset="0"/>
              </a:rPr>
              <a:t> праздновался в день летнего солнцестояния — 21 июня — в день летнего солнцестояния. После войны, по нравственно-этическим соображениям (дата </a:t>
            </a:r>
            <a:r>
              <a:rPr lang="ru-RU" dirty="0" err="1">
                <a:solidFill>
                  <a:schemeClr val="tx1"/>
                </a:solidFill>
                <a:latin typeface="Times New Roman" panose="02020603050405020304" pitchFamily="18" charset="0"/>
                <a:cs typeface="Times New Roman" panose="02020603050405020304" pitchFamily="18" charset="0"/>
              </a:rPr>
              <a:t>ысыах</a:t>
            </a:r>
            <a:r>
              <a:rPr lang="ru-RU" dirty="0">
                <a:solidFill>
                  <a:schemeClr val="tx1"/>
                </a:solidFill>
                <a:latin typeface="Times New Roman" panose="02020603050405020304" pitchFamily="18" charset="0"/>
                <a:cs typeface="Times New Roman" panose="02020603050405020304" pitchFamily="18" charset="0"/>
              </a:rPr>
              <a:t> совпала с началом ВОВ) </a:t>
            </a:r>
            <a:r>
              <a:rPr lang="ru-RU" dirty="0" err="1">
                <a:solidFill>
                  <a:schemeClr val="tx1"/>
                </a:solidFill>
                <a:latin typeface="Times New Roman" panose="02020603050405020304" pitchFamily="18" charset="0"/>
                <a:cs typeface="Times New Roman" panose="02020603050405020304" pitchFamily="18" charset="0"/>
              </a:rPr>
              <a:t>ысыах</a:t>
            </a:r>
            <a:r>
              <a:rPr lang="ru-RU" dirty="0">
                <a:solidFill>
                  <a:schemeClr val="tx1"/>
                </a:solidFill>
                <a:latin typeface="Times New Roman" panose="02020603050405020304" pitchFamily="18" charset="0"/>
                <a:cs typeface="Times New Roman" panose="02020603050405020304" pitchFamily="18" charset="0"/>
              </a:rPr>
              <a:t> стал проводиться в период между 10 июня и 25 июня, в зависимости от улуса, графика выходных дней, местных предпочтений и т. д.</a:t>
            </a:r>
          </a:p>
        </p:txBody>
      </p:sp>
      <p:pic>
        <p:nvPicPr>
          <p:cNvPr id="8194" name="Picture 2" descr="https://avatars.mds.yandex.net/get-zen_doc/198002/pub_5b640c7e588c0300a942c313_5b64135e3639af00a9a87b82/scale_1200"/>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882185" y="1801504"/>
            <a:ext cx="5669394" cy="37795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348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41110"/>
            <a:ext cx="9875520" cy="1356360"/>
          </a:xfrm>
        </p:spPr>
        <p:txBody>
          <a:bodyPr/>
          <a:lstStyle/>
          <a:p>
            <a:pPr algn="ctr"/>
            <a:r>
              <a:rPr lang="ru-RU" dirty="0"/>
              <a:t>Якутская свадьба</a:t>
            </a:r>
          </a:p>
        </p:txBody>
      </p:sp>
      <p:sp>
        <p:nvSpPr>
          <p:cNvPr id="3" name="Объект 2"/>
          <p:cNvSpPr>
            <a:spLocks noGrp="1"/>
          </p:cNvSpPr>
          <p:nvPr>
            <p:ph idx="1"/>
          </p:nvPr>
        </p:nvSpPr>
        <p:spPr>
          <a:xfrm>
            <a:off x="108807" y="1143000"/>
            <a:ext cx="6431507" cy="5121321"/>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Поисками жениха для девушки занимаются ее родители, начиная с первых дней ее жизни. В день сватовства будущая невеста не выходит на улицу. Родители отправляются в дом жениха и рассказывают о дочери. После этого родители жениха называют размер калыма. Когда все вопросы урегулированы, родители невесты оповещают дочку о заключенном договоре, и мать готовит для нее приданое. Якутские свадебные одеяния традиционно белого цвета. Кроме того шаман проводит традиционное очищения молодых. После ритуального круга вокруг своего будущего жилища молодые люди становятся законными супругами. Во время пиршества мать девушки надевает на дочь обереги. Гостей угощают яствами.</a:t>
            </a:r>
          </a:p>
        </p:txBody>
      </p:sp>
      <p:pic>
        <p:nvPicPr>
          <p:cNvPr id="9220" name="Picture 4" descr="http://900igr.net/up/datai/217254/0009-00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781744" y="15467"/>
            <a:ext cx="3410256" cy="49629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18" name="Picture 2" descr="https://quiltshow.ru/upload/resize_cache/iblock/871/1200_800_1db1c9346082e46f52dc060657a309c94/1img_8574.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540314" y="3704859"/>
            <a:ext cx="4729712" cy="315314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6867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86220"/>
            <a:ext cx="9875520" cy="1356360"/>
          </a:xfrm>
        </p:spPr>
        <p:txBody>
          <a:bodyPr/>
          <a:lstStyle/>
          <a:p>
            <a:pPr algn="ctr"/>
            <a:r>
              <a:rPr lang="ru-RU" dirty="0"/>
              <a:t>Традиционный костюм </a:t>
            </a:r>
          </a:p>
        </p:txBody>
      </p:sp>
      <p:sp>
        <p:nvSpPr>
          <p:cNvPr id="3" name="Объект 2"/>
          <p:cNvSpPr>
            <a:spLocks noGrp="1"/>
          </p:cNvSpPr>
          <p:nvPr>
            <p:ph idx="1"/>
          </p:nvPr>
        </p:nvSpPr>
        <p:spPr>
          <a:xfrm>
            <a:off x="708922" y="1084996"/>
            <a:ext cx="11048612" cy="4275161"/>
          </a:xfrm>
        </p:spPr>
        <p:txBody>
          <a:bodyPr>
            <a:normAutofit/>
          </a:bodyPr>
          <a:lstStyle/>
          <a:p>
            <a:pPr algn="ctr"/>
            <a:r>
              <a:rPr lang="ru-RU" dirty="0" smtClean="0">
                <a:solidFill>
                  <a:schemeClr val="tx1"/>
                </a:solidFill>
                <a:latin typeface="Times New Roman" panose="02020603050405020304" pitchFamily="18" charset="0"/>
                <a:cs typeface="Times New Roman" panose="02020603050405020304" pitchFamily="18" charset="0"/>
              </a:rPr>
              <a:t>В </a:t>
            </a:r>
            <a:r>
              <a:rPr lang="ru-RU" dirty="0">
                <a:solidFill>
                  <a:schemeClr val="tx1"/>
                </a:solidFill>
                <a:latin typeface="Times New Roman" panose="02020603050405020304" pitchFamily="18" charset="0"/>
                <a:cs typeface="Times New Roman" panose="02020603050405020304" pitchFamily="18" charset="0"/>
              </a:rPr>
              <a:t>нём сочетаются культурные традиции разных народов, он приспособлен для полярного климата, что отражается как в крое одежды, так и в её оформлении. Якутская одежда сочетает в себе множество разнородных элементов, используются самые разные по фактуре и цвету материалы: мех, сукно, жаккардовый шелк, кожа. Костюм украшается орнаментальными вставками, бисером, металлическими украшениями и подвесками.</a:t>
            </a:r>
          </a:p>
        </p:txBody>
      </p:sp>
      <p:pic>
        <p:nvPicPr>
          <p:cNvPr id="10242" name="Picture 2" descr="https://i.pinimg.com/736x/f9/94/9f/f9949f6126284fca8f3374ae2d496d9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80760" y="2848993"/>
            <a:ext cx="2714653" cy="34006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44" name="Picture 4" descr="http://bogoroditskievesti.ru/upload/iblock/ab8/ab874e51903b744d8d2c27de7e4a7728.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39492" y="2848993"/>
            <a:ext cx="5098488" cy="34006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48" name="Picture 8" descr="https://user32265.clients-cdnnow.ru/localStorage/post/a7/c3/ca/f6/a7c3caf6_resizedScaled_740to1110.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080974" y="2848994"/>
            <a:ext cx="2267127" cy="340069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8716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82054"/>
            <a:ext cx="9875520" cy="1356360"/>
          </a:xfrm>
        </p:spPr>
        <p:txBody>
          <a:bodyPr/>
          <a:lstStyle/>
          <a:p>
            <a:pPr algn="ctr"/>
            <a:r>
              <a:rPr lang="ru-RU" dirty="0"/>
              <a:t>Традиционный фольклор </a:t>
            </a:r>
          </a:p>
        </p:txBody>
      </p:sp>
      <p:sp>
        <p:nvSpPr>
          <p:cNvPr id="3" name="Объект 2"/>
          <p:cNvSpPr>
            <a:spLocks noGrp="1"/>
          </p:cNvSpPr>
          <p:nvPr>
            <p:ph idx="1"/>
          </p:nvPr>
        </p:nvSpPr>
        <p:spPr>
          <a:xfrm>
            <a:off x="1145649" y="1460311"/>
            <a:ext cx="9872871" cy="3466532"/>
          </a:xfrm>
        </p:spPr>
        <p: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Фольклор </a:t>
            </a:r>
            <a:r>
              <a:rPr lang="ru-RU" dirty="0">
                <a:solidFill>
                  <a:schemeClr val="tx1"/>
                </a:solidFill>
                <a:latin typeface="Times New Roman" panose="02020603050405020304" pitchFamily="18" charset="0"/>
                <a:cs typeface="Times New Roman" panose="02020603050405020304" pitchFamily="18" charset="0"/>
              </a:rPr>
              <a:t>народов Якутии отражает главную черту традиционной культуры: уважение к окружающему миру, природе, стремление вписать человека в круг с природой, гармонизировать жизнь людей с окружающим миром и, таким образом, обеспечить себе процветание и благополучие. В основу фольклора Якутии заложены сюжеты из традиций и обрядов, связанных с исконным бытом и образом жизни народа, такие как камлание шамана, обряд посвящения в воины, картины народных праздников, культ охоты, преклонение тотемам родов. Передаваемый из поколение в поколение сказителями древний эпос </a:t>
            </a:r>
            <a:r>
              <a:rPr lang="ru-RU" dirty="0" err="1">
                <a:solidFill>
                  <a:schemeClr val="tx1"/>
                </a:solidFill>
                <a:latin typeface="Times New Roman" panose="02020603050405020304" pitchFamily="18" charset="0"/>
                <a:cs typeface="Times New Roman" panose="02020603050405020304" pitchFamily="18" charset="0"/>
              </a:rPr>
              <a:t>олонхо</a:t>
            </a:r>
            <a:r>
              <a:rPr lang="ru-RU" dirty="0">
                <a:solidFill>
                  <a:schemeClr val="tx1"/>
                </a:solidFill>
                <a:latin typeface="Times New Roman" panose="02020603050405020304" pitchFamily="18" charset="0"/>
                <a:cs typeface="Times New Roman" panose="02020603050405020304" pitchFamily="18" charset="0"/>
              </a:rPr>
              <a:t> включён в список Всемирного нематериального наследия ЮНЕСКО.</a:t>
            </a:r>
          </a:p>
        </p:txBody>
      </p:sp>
    </p:spTree>
    <p:extLst>
      <p:ext uri="{BB962C8B-B14F-4D97-AF65-F5344CB8AC3E}">
        <p14:creationId xmlns:p14="http://schemas.microsoft.com/office/powerpoint/2010/main" xmlns="" val="256876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68406"/>
            <a:ext cx="9875520" cy="1356360"/>
          </a:xfrm>
        </p:spPr>
        <p:txBody>
          <a:bodyPr/>
          <a:lstStyle/>
          <a:p>
            <a:pPr algn="ctr"/>
            <a:r>
              <a:rPr lang="ru-RU" dirty="0"/>
              <a:t>Традиционные танцы </a:t>
            </a:r>
          </a:p>
        </p:txBody>
      </p:sp>
      <p:sp>
        <p:nvSpPr>
          <p:cNvPr id="3" name="Объект 2"/>
          <p:cNvSpPr>
            <a:spLocks noGrp="1"/>
          </p:cNvSpPr>
          <p:nvPr>
            <p:ph idx="1"/>
          </p:nvPr>
        </p:nvSpPr>
        <p:spPr>
          <a:xfrm>
            <a:off x="1145649" y="1211239"/>
            <a:ext cx="9872871" cy="4038600"/>
          </a:xfrm>
        </p:spPr>
        <p: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Первые </a:t>
            </a:r>
            <a:r>
              <a:rPr lang="ru-RU" dirty="0">
                <a:solidFill>
                  <a:schemeClr val="tx1"/>
                </a:solidFill>
                <a:latin typeface="Times New Roman" panose="02020603050405020304" pitchFamily="18" charset="0"/>
                <a:cs typeface="Times New Roman" panose="02020603050405020304" pitchFamily="18" charset="0"/>
              </a:rPr>
              <a:t>носители танцевальной культуры якутов – шаманы. Северные танцы отличаются экзотичностью, свободной пластикой, сплетением вокала и горлового звукоподражания. В якутский танец интенсивно вошли элементы национальных спортивных игр. В отличие от северных танцев, якутские танцы сдержанны, спокойны. Женские танцы отличаются плавностью, грациозностью, изяществом, женственностью. Для мужских танцев характерна основательность, ясность и точность пластического рисунка, сила, ловкость, достоинство. Единение с природой отражается в подражании повадок птиц и зверей, ставших элементами того или иного танца.</a:t>
            </a:r>
          </a:p>
        </p:txBody>
      </p:sp>
      <p:pic>
        <p:nvPicPr>
          <p:cNvPr id="11266" name="Picture 2" descr="http://xn--80agbqqs.xn--80asehdb/sites/default/files/wiki/others/yakutskiy_kostyum.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42873" y="3991728"/>
            <a:ext cx="4032960" cy="25748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1268" name="Picture 4" descr="https://s11.stc.all.kpcdn.net/share/i/12/10953127/inx960x64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75833" y="3962394"/>
            <a:ext cx="3956519" cy="26335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1270" name="Picture 6" descr="https://fotki.ykt.ru/albums/userpics/19960/normal_42_img_6408__1280x853_.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132352" y="3962394"/>
            <a:ext cx="3987183" cy="265147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256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41111"/>
            <a:ext cx="9875520" cy="1356360"/>
          </a:xfrm>
        </p:spPr>
        <p:txBody>
          <a:bodyPr/>
          <a:lstStyle/>
          <a:p>
            <a:pPr algn="ctr"/>
            <a:r>
              <a:rPr lang="ru-RU" dirty="0"/>
              <a:t>Музыкальный инструмент </a:t>
            </a:r>
          </a:p>
        </p:txBody>
      </p:sp>
      <p:pic>
        <p:nvPicPr>
          <p:cNvPr id="12290" name="Picture 2" descr="https://travel-ykt.ru/wp-content/uploads/jakutskij-metallicheskij-homu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18413" y="2770796"/>
            <a:ext cx="5681000" cy="37892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1140351" y="1252182"/>
            <a:ext cx="9872871" cy="4038600"/>
          </a:xfrm>
        </p:spPr>
        <p: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Из </a:t>
            </a:r>
            <a:r>
              <a:rPr lang="ru-RU" dirty="0">
                <a:solidFill>
                  <a:schemeClr val="tx1"/>
                </a:solidFill>
                <a:latin typeface="Times New Roman" panose="02020603050405020304" pitchFamily="18" charset="0"/>
                <a:cs typeface="Times New Roman" panose="02020603050405020304" pitchFamily="18" charset="0"/>
              </a:rPr>
              <a:t>музыкальных инструментов наиболее известен </a:t>
            </a:r>
            <a:r>
              <a:rPr lang="ru-RU" dirty="0" err="1">
                <a:solidFill>
                  <a:schemeClr val="tx1"/>
                </a:solidFill>
                <a:latin typeface="Times New Roman" panose="02020603050405020304" pitchFamily="18" charset="0"/>
                <a:cs typeface="Times New Roman" panose="02020603050405020304" pitchFamily="18" charset="0"/>
              </a:rPr>
              <a:t>хомус</a:t>
            </a:r>
            <a:r>
              <a:rPr lang="ru-RU" dirty="0">
                <a:solidFill>
                  <a:schemeClr val="tx1"/>
                </a:solidFill>
                <a:latin typeface="Times New Roman" panose="02020603050405020304" pitchFamily="18" charset="0"/>
                <a:cs typeface="Times New Roman" panose="02020603050405020304" pitchFamily="18" charset="0"/>
              </a:rPr>
              <a:t> — якутский вариант варгана и струнно-смычковый инструмент </a:t>
            </a:r>
            <a:r>
              <a:rPr lang="ru-RU" dirty="0" err="1">
                <a:solidFill>
                  <a:schemeClr val="tx1"/>
                </a:solidFill>
                <a:latin typeface="Times New Roman" panose="02020603050405020304" pitchFamily="18" charset="0"/>
                <a:cs typeface="Times New Roman" panose="02020603050405020304" pitchFamily="18" charset="0"/>
              </a:rPr>
              <a:t>кылыһах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кырыымпа</a:t>
            </a:r>
            <a:r>
              <a:rPr lang="ru-RU" dirty="0">
                <a:solidFill>
                  <a:schemeClr val="tx1"/>
                </a:solidFill>
                <a:latin typeface="Times New Roman" panose="02020603050405020304" pitchFamily="18" charset="0"/>
                <a:cs typeface="Times New Roman" panose="02020603050405020304" pitchFamily="18" charset="0"/>
              </a:rPr>
              <a:t>). Он считается инструментом, способным передать любые человеческие чувства. Музыка основывается не на мелодии, а на выражении исполнителем своих эмоций, на воспроизведении характерных настроений, имитации звуков природы, иногда на лирическом повествовании — когда через варган проговариваются слова (этот прием называется «говорящий варган»). Народные певцы якутов использовали горловое пение.</a:t>
            </a:r>
          </a:p>
          <a:p>
            <a:pPr marL="45720" indent="0">
              <a:buNone/>
            </a:pPr>
            <a:endParaRPr lang="ru-RU" dirty="0"/>
          </a:p>
        </p:txBody>
      </p:sp>
    </p:spTree>
    <p:extLst>
      <p:ext uri="{BB962C8B-B14F-4D97-AF65-F5344CB8AC3E}">
        <p14:creationId xmlns:p14="http://schemas.microsoft.com/office/powerpoint/2010/main" xmlns="" val="692352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1168" y="-117825"/>
            <a:ext cx="9875520" cy="1356360"/>
          </a:xfrm>
        </p:spPr>
        <p:txBody>
          <a:bodyPr/>
          <a:lstStyle/>
          <a:p>
            <a:pPr algn="ctr"/>
            <a:r>
              <a:rPr lang="ru-RU" dirty="0"/>
              <a:t>Традиционная кухня </a:t>
            </a:r>
          </a:p>
        </p:txBody>
      </p:sp>
      <p:sp>
        <p:nvSpPr>
          <p:cNvPr id="3" name="Объект 2"/>
          <p:cNvSpPr>
            <a:spLocks noGrp="1"/>
          </p:cNvSpPr>
          <p:nvPr>
            <p:ph idx="1"/>
          </p:nvPr>
        </p:nvSpPr>
        <p:spPr>
          <a:xfrm>
            <a:off x="95534" y="736980"/>
            <a:ext cx="11846257" cy="2251880"/>
          </a:xfrm>
        </p:spPr>
        <p:txBody>
          <a:bodyPr>
            <a:normAutofit/>
          </a:bodyPr>
          <a:lstStyle/>
          <a:p>
            <a:pPr algn="ctr">
              <a:lnSpc>
                <a:spcPct val="100000"/>
              </a:lnSpc>
            </a:pPr>
            <a:r>
              <a:rPr lang="ru-RU" dirty="0" smtClean="0">
                <a:solidFill>
                  <a:schemeClr val="tx1"/>
                </a:solidFill>
                <a:latin typeface="Times New Roman" panose="02020603050405020304" pitchFamily="18" charset="0"/>
                <a:cs typeface="Times New Roman" panose="02020603050405020304" pitchFamily="18" charset="0"/>
              </a:rPr>
              <a:t>Способы </a:t>
            </a:r>
            <a:r>
              <a:rPr lang="ru-RU" dirty="0">
                <a:solidFill>
                  <a:schemeClr val="tx1"/>
                </a:solidFill>
                <a:latin typeface="Times New Roman" panose="02020603050405020304" pitchFamily="18" charset="0"/>
                <a:cs typeface="Times New Roman" panose="02020603050405020304" pitchFamily="18" charset="0"/>
              </a:rPr>
              <a:t>приготовления блюд в якутской кухне немногочисленны: это либо отваривание (мясо, рыба), либо сбраживание (кумыс, </a:t>
            </a:r>
            <a:r>
              <a:rPr lang="ru-RU" dirty="0" err="1">
                <a:solidFill>
                  <a:schemeClr val="tx1"/>
                </a:solidFill>
                <a:latin typeface="Times New Roman" panose="02020603050405020304" pitchFamily="18" charset="0"/>
                <a:cs typeface="Times New Roman" panose="02020603050405020304" pitchFamily="18" charset="0"/>
              </a:rPr>
              <a:t>суорат</a:t>
            </a:r>
            <a:r>
              <a:rPr lang="ru-RU" dirty="0">
                <a:solidFill>
                  <a:schemeClr val="tx1"/>
                </a:solidFill>
                <a:latin typeface="Times New Roman" panose="02020603050405020304" pitchFamily="18" charset="0"/>
                <a:cs typeface="Times New Roman" panose="02020603050405020304" pitchFamily="18" charset="0"/>
              </a:rPr>
              <a:t>), либо заморозка (мясо, рыба). Из мяса в пищу традиционно употребляется конина, говядина, оленина, пернатая дичь, а также потроха и кровь. Широко распространены блюда из сибирской рыбы (осётр, </a:t>
            </a:r>
            <a:r>
              <a:rPr lang="ru-RU" dirty="0" err="1">
                <a:solidFill>
                  <a:schemeClr val="tx1"/>
                </a:solidFill>
                <a:latin typeface="Times New Roman" panose="02020603050405020304" pitchFamily="18" charset="0"/>
                <a:cs typeface="Times New Roman" panose="02020603050405020304" pitchFamily="18" charset="0"/>
              </a:rPr>
              <a:t>чир</a:t>
            </a:r>
            <a:r>
              <a:rPr lang="ru-RU" dirty="0">
                <a:solidFill>
                  <a:schemeClr val="tx1"/>
                </a:solidFill>
                <a:latin typeface="Times New Roman" panose="02020603050405020304" pitchFamily="18" charset="0"/>
                <a:cs typeface="Times New Roman" panose="02020603050405020304" pitchFamily="18" charset="0"/>
              </a:rPr>
              <a:t>, омуль, муксун, пелядь, нельма, таймень, хариус). Активно используются практически все субпродукты. </a:t>
            </a:r>
          </a:p>
        </p:txBody>
      </p:sp>
      <p:pic>
        <p:nvPicPr>
          <p:cNvPr id="13314" name="Picture 2" descr="https://avatars.mds.yandex.net/get-zen_doc/1917356/pub_5d8c63291febd400b18a1cbd_5d8c63a63d008800acac88ed/scale_1200"/>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43892" y="2577660"/>
            <a:ext cx="7235440" cy="388622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45743" y="2443280"/>
            <a:ext cx="4635690" cy="4154984"/>
          </a:xfrm>
          <a:prstGeom prst="rect">
            <a:avLst/>
          </a:prstGeom>
        </p:spPr>
        <p:txBody>
          <a:bodyPr wrap="square">
            <a:spAutoFit/>
          </a:bodyPr>
          <a:lstStyle/>
          <a:p>
            <a:r>
              <a:rPr lang="ru-RU" sz="2200" dirty="0" smtClean="0">
                <a:solidFill>
                  <a:schemeClr val="tx1"/>
                </a:solidFill>
                <a:latin typeface="Times New Roman" panose="02020603050405020304" pitchFamily="18" charset="0"/>
                <a:cs typeface="Times New Roman" panose="02020603050405020304" pitchFamily="18" charset="0"/>
              </a:rPr>
              <a:t>В частности, большой популярностью пользуются супы из </a:t>
            </a:r>
            <a:r>
              <a:rPr lang="ru-RU" sz="2200" dirty="0" err="1" smtClean="0">
                <a:solidFill>
                  <a:schemeClr val="tx1"/>
                </a:solidFill>
                <a:latin typeface="Times New Roman" panose="02020603050405020304" pitchFamily="18" charset="0"/>
                <a:cs typeface="Times New Roman" panose="02020603050405020304" pitchFamily="18" charset="0"/>
              </a:rPr>
              <a:t>потрошков</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err="1" smtClean="0">
                <a:solidFill>
                  <a:schemeClr val="tx1"/>
                </a:solidFill>
                <a:latin typeface="Times New Roman" panose="02020603050405020304" pitchFamily="18" charset="0"/>
                <a:cs typeface="Times New Roman" panose="02020603050405020304" pitchFamily="18" charset="0"/>
              </a:rPr>
              <a:t>ис</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err="1" smtClean="0">
                <a:solidFill>
                  <a:schemeClr val="tx1"/>
                </a:solidFill>
                <a:latin typeface="Times New Roman" panose="02020603050405020304" pitchFamily="18" charset="0"/>
                <a:cs typeface="Times New Roman" panose="02020603050405020304" pitchFamily="18" charset="0"/>
              </a:rPr>
              <a:t>миинэ</a:t>
            </a:r>
            <a:r>
              <a:rPr lang="ru-RU" sz="2200" dirty="0" smtClean="0">
                <a:solidFill>
                  <a:schemeClr val="tx1"/>
                </a:solidFill>
                <a:latin typeface="Times New Roman" panose="02020603050405020304" pitchFamily="18" charset="0"/>
                <a:cs typeface="Times New Roman" panose="02020603050405020304" pitchFamily="18" charset="0"/>
              </a:rPr>
              <a:t>), кровяные деликатесы (</a:t>
            </a:r>
            <a:r>
              <a:rPr lang="ru-RU" sz="2200" dirty="0" err="1" smtClean="0">
                <a:solidFill>
                  <a:schemeClr val="tx1"/>
                </a:solidFill>
                <a:latin typeface="Times New Roman" panose="02020603050405020304" pitchFamily="18" charset="0"/>
                <a:cs typeface="Times New Roman" panose="02020603050405020304" pitchFamily="18" charset="0"/>
              </a:rPr>
              <a:t>хаан</a:t>
            </a:r>
            <a:r>
              <a:rPr lang="ru-RU" sz="2200" dirty="0" smtClean="0">
                <a:solidFill>
                  <a:schemeClr val="tx1"/>
                </a:solidFill>
                <a:latin typeface="Times New Roman" panose="02020603050405020304" pitchFamily="18" charset="0"/>
                <a:cs typeface="Times New Roman" panose="02020603050405020304" pitchFamily="18" charset="0"/>
              </a:rPr>
              <a:t>) и т. д. Конские или говяжьи ребра в Якутии известны под названием </a:t>
            </a:r>
            <a:r>
              <a:rPr lang="ru-RU" sz="2200" dirty="0" err="1" smtClean="0">
                <a:solidFill>
                  <a:schemeClr val="tx1"/>
                </a:solidFill>
                <a:latin typeface="Times New Roman" panose="02020603050405020304" pitchFamily="18" charset="0"/>
                <a:cs typeface="Times New Roman" panose="02020603050405020304" pitchFamily="18" charset="0"/>
              </a:rPr>
              <a:t>ойогос</a:t>
            </a:r>
            <a:r>
              <a:rPr lang="ru-RU" sz="2200" dirty="0" smtClean="0">
                <a:solidFill>
                  <a:schemeClr val="tx1"/>
                </a:solidFill>
                <a:latin typeface="Times New Roman" panose="02020603050405020304" pitchFamily="18" charset="0"/>
                <a:cs typeface="Times New Roman" panose="02020603050405020304" pitchFamily="18" charset="0"/>
              </a:rPr>
              <a:t>. Из замороженных мяса и рыбы делается строганина, которая употребляется в пищу с острой приправой. Из говяжьей или лошадиной крови получается </a:t>
            </a:r>
            <a:r>
              <a:rPr lang="ru-RU" sz="2200" dirty="0" err="1" smtClean="0">
                <a:solidFill>
                  <a:schemeClr val="tx1"/>
                </a:solidFill>
                <a:latin typeface="Times New Roman" panose="02020603050405020304" pitchFamily="18" charset="0"/>
                <a:cs typeface="Times New Roman" panose="02020603050405020304" pitchFamily="18" charset="0"/>
              </a:rPr>
              <a:t>хаан</a:t>
            </a:r>
            <a:r>
              <a:rPr lang="ru-RU" sz="2200" dirty="0" smtClean="0">
                <a:solidFill>
                  <a:schemeClr val="tx1"/>
                </a:solidFill>
                <a:latin typeface="Times New Roman" panose="02020603050405020304" pitchFamily="18" charset="0"/>
                <a:cs typeface="Times New Roman" panose="02020603050405020304" pitchFamily="18" charset="0"/>
              </a:rPr>
              <a:t> — якутская кровяная  колбаса.</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697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82054"/>
            <a:ext cx="9875520" cy="1356360"/>
          </a:xfrm>
        </p:spPr>
        <p:txBody>
          <a:bodyPr/>
          <a:lstStyle/>
          <a:p>
            <a:pPr algn="ctr"/>
            <a:r>
              <a:rPr lang="ru-RU" dirty="0"/>
              <a:t>Традиционное жилище </a:t>
            </a:r>
          </a:p>
        </p:txBody>
      </p:sp>
      <p:sp>
        <p:nvSpPr>
          <p:cNvPr id="3" name="Объект 2"/>
          <p:cNvSpPr>
            <a:spLocks noGrp="1"/>
          </p:cNvSpPr>
          <p:nvPr>
            <p:ph idx="1"/>
          </p:nvPr>
        </p:nvSpPr>
        <p:spPr>
          <a:xfrm>
            <a:off x="1140351" y="1293126"/>
            <a:ext cx="9872871" cy="2364474"/>
          </a:xfrm>
        </p:spPr>
        <p: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Традиционно </a:t>
            </a:r>
            <a:r>
              <a:rPr lang="ru-RU" dirty="0">
                <a:solidFill>
                  <a:schemeClr val="tx1"/>
                </a:solidFill>
                <a:latin typeface="Times New Roman" panose="02020603050405020304" pitchFamily="18" charset="0"/>
                <a:cs typeface="Times New Roman" panose="02020603050405020304" pitchFamily="18" charset="0"/>
              </a:rPr>
              <a:t>якуты вели полуоседлый образ жизни и имели летнее и зимнее жилище. Жилищем являлся бревенчатый балаган (якутская юрта) и </a:t>
            </a:r>
            <a:r>
              <a:rPr lang="ru-RU" dirty="0" err="1">
                <a:solidFill>
                  <a:schemeClr val="tx1"/>
                </a:solidFill>
                <a:latin typeface="Times New Roman" panose="02020603050405020304" pitchFamily="18" charset="0"/>
                <a:cs typeface="Times New Roman" panose="02020603050405020304" pitchFamily="18" charset="0"/>
              </a:rPr>
              <a:t>ураса</a:t>
            </a:r>
            <a:r>
              <a:rPr lang="ru-RU" dirty="0">
                <a:solidFill>
                  <a:schemeClr val="tx1"/>
                </a:solidFill>
                <a:latin typeface="Times New Roman" panose="02020603050405020304" pitchFamily="18" charset="0"/>
                <a:cs typeface="Times New Roman" panose="02020603050405020304" pitchFamily="18" charset="0"/>
              </a:rPr>
              <a:t>, покрытая берестой. С XX в. якуты стали строить избы. Средний якутский поселок состоит из 4-5 юрт, с 20-30 душами населения. Балаган представлял собой юрту из вертикально поставленных бревен, обмазанных глиной, с пологой двухскатной крышей; в углу имелся очаг. </a:t>
            </a:r>
            <a:r>
              <a:rPr lang="ru-RU" dirty="0" err="1">
                <a:solidFill>
                  <a:schemeClr val="tx1"/>
                </a:solidFill>
                <a:latin typeface="Times New Roman" panose="02020603050405020304" pitchFamily="18" charset="0"/>
                <a:cs typeface="Times New Roman" panose="02020603050405020304" pitchFamily="18" charset="0"/>
              </a:rPr>
              <a:t>Урасы</a:t>
            </a:r>
            <a:r>
              <a:rPr lang="ru-RU" dirty="0">
                <a:solidFill>
                  <a:schemeClr val="tx1"/>
                </a:solidFill>
                <a:latin typeface="Times New Roman" panose="02020603050405020304" pitchFamily="18" charset="0"/>
                <a:cs typeface="Times New Roman" panose="02020603050405020304" pitchFamily="18" charset="0"/>
              </a:rPr>
              <a:t> располагались у рек и озер и представляли собой конические юрты, крытые берестой.</a:t>
            </a:r>
          </a:p>
        </p:txBody>
      </p:sp>
      <p:pic>
        <p:nvPicPr>
          <p:cNvPr id="14338" name="Picture 2" descr="http://s017.radikal.ru/i403/1110/82/6612ff851d8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890169" y="3461413"/>
            <a:ext cx="4087837" cy="30658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4340" name="Picture 4" descr="http://s017.radikal.ru/i431/1110/e9/5153005b83d7.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727824" y="3461413"/>
            <a:ext cx="4087837" cy="30658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441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0"/>
            <a:ext cx="9875520" cy="1356360"/>
          </a:xfrm>
        </p:spPr>
        <p:txBody>
          <a:bodyPr/>
          <a:lstStyle/>
          <a:p>
            <a:pPr algn="ctr"/>
            <a:r>
              <a:rPr lang="ru-RU" dirty="0"/>
              <a:t>Тип темперамента </a:t>
            </a:r>
          </a:p>
        </p:txBody>
      </p:sp>
      <p:sp>
        <p:nvSpPr>
          <p:cNvPr id="3" name="Объект 2"/>
          <p:cNvSpPr>
            <a:spLocks noGrp="1"/>
          </p:cNvSpPr>
          <p:nvPr>
            <p:ph idx="1"/>
          </p:nvPr>
        </p:nvSpPr>
        <p:spPr>
          <a:xfrm>
            <a:off x="245660" y="951932"/>
            <a:ext cx="11696131" cy="3210635"/>
          </a:xfrm>
        </p:spPr>
        <p: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Исследователь </a:t>
            </a:r>
            <a:r>
              <a:rPr lang="ru-RU" dirty="0">
                <a:solidFill>
                  <a:schemeClr val="tx1"/>
                </a:solidFill>
                <a:latin typeface="Times New Roman" panose="02020603050405020304" pitchFamily="18" charset="0"/>
                <a:cs typeface="Times New Roman" panose="02020603050405020304" pitchFamily="18" charset="0"/>
              </a:rPr>
              <a:t>Ричард </a:t>
            </a:r>
            <a:r>
              <a:rPr lang="ru-RU" dirty="0" err="1">
                <a:solidFill>
                  <a:schemeClr val="tx1"/>
                </a:solidFill>
                <a:latin typeface="Times New Roman" panose="02020603050405020304" pitchFamily="18" charset="0"/>
                <a:cs typeface="Times New Roman" panose="02020603050405020304" pitchFamily="18" charset="0"/>
              </a:rPr>
              <a:t>Маак</a:t>
            </a:r>
            <a:r>
              <a:rPr lang="ru-RU" dirty="0">
                <a:solidFill>
                  <a:schemeClr val="tx1"/>
                </a:solidFill>
                <a:latin typeface="Times New Roman" panose="02020603050405020304" pitchFamily="18" charset="0"/>
                <a:cs typeface="Times New Roman" panose="02020603050405020304" pitchFamily="18" charset="0"/>
              </a:rPr>
              <a:t> по типу темперамента определил якутов сангвиниками, то есть людьми, отличающимися живостью, быстрой возбудимостью, словоохотливостью, ярким проявлением эмоций. Вообще весьма характерная черта якута - приспособляться к условиям посещающих его или в соседстве с ним живущих народностей. Вацлав </a:t>
            </a:r>
            <a:r>
              <a:rPr lang="ru-RU" dirty="0" err="1">
                <a:solidFill>
                  <a:schemeClr val="tx1"/>
                </a:solidFill>
                <a:latin typeface="Times New Roman" panose="02020603050405020304" pitchFamily="18" charset="0"/>
                <a:cs typeface="Times New Roman" panose="02020603050405020304" pitchFamily="18" charset="0"/>
              </a:rPr>
              <a:t>Серошевский</a:t>
            </a:r>
            <a:r>
              <a:rPr lang="ru-RU" dirty="0">
                <a:solidFill>
                  <a:schemeClr val="tx1"/>
                </a:solidFill>
                <a:latin typeface="Times New Roman" panose="02020603050405020304" pitchFamily="18" charset="0"/>
                <a:cs typeface="Times New Roman" panose="02020603050405020304" pitchFamily="18" charset="0"/>
              </a:rPr>
              <a:t> говорил: «Якуты легко поддаются общей панике, гневу, унынию и общей радости. Любовь к уединению им непонятна, одиночество кажется им самым тяжелым наказанием... По характеру якуты вообще веселы, впечатлительны, умеют быстро сходиться с людьми. В якутской массе много добродетелей и достоинств, каких не найдем в низших классах многих культурных народов". Известный этнограф Сибири Дмитрий </a:t>
            </a:r>
            <a:r>
              <a:rPr lang="ru-RU" dirty="0" err="1">
                <a:solidFill>
                  <a:schemeClr val="tx1"/>
                </a:solidFill>
                <a:latin typeface="Times New Roman" panose="02020603050405020304" pitchFamily="18" charset="0"/>
                <a:cs typeface="Times New Roman" panose="02020603050405020304" pitchFamily="18" charset="0"/>
              </a:rPr>
              <a:t>Клеменц</a:t>
            </a:r>
            <a:r>
              <a:rPr lang="ru-RU" dirty="0">
                <a:solidFill>
                  <a:schemeClr val="tx1"/>
                </a:solidFill>
                <a:latin typeface="Times New Roman" panose="02020603050405020304" pitchFamily="18" charset="0"/>
                <a:cs typeface="Times New Roman" panose="02020603050405020304" pitchFamily="18" charset="0"/>
              </a:rPr>
              <a:t> был также высокого мнения о якутах, говоря, что они народ интеллигентный, стойкий и мужественный.</a:t>
            </a:r>
          </a:p>
        </p:txBody>
      </p:sp>
      <p:pic>
        <p:nvPicPr>
          <p:cNvPr id="15362" name="Picture 2" descr="https://pbs.twimg.com/media/EAe52VVXkAIRJOD.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20120" y="3990073"/>
            <a:ext cx="3921456" cy="25685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5364" name="Picture 4" descr="http://ysia.ru/wp-content/uploads/2019/04/photo_184387.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005849" y="3990073"/>
            <a:ext cx="3300069" cy="25685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4592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27463"/>
            <a:ext cx="9875520" cy="1356360"/>
          </a:xfrm>
        </p:spPr>
        <p:txBody>
          <a:bodyPr/>
          <a:lstStyle/>
          <a:p>
            <a:pPr algn="ctr"/>
            <a:r>
              <a:rPr lang="ru-RU" dirty="0"/>
              <a:t>Особенности семейных отношений якутов </a:t>
            </a:r>
          </a:p>
        </p:txBody>
      </p:sp>
      <p:sp>
        <p:nvSpPr>
          <p:cNvPr id="3" name="Объект 2"/>
          <p:cNvSpPr>
            <a:spLocks noGrp="1"/>
          </p:cNvSpPr>
          <p:nvPr>
            <p:ph idx="1"/>
          </p:nvPr>
        </p:nvSpPr>
        <p:spPr>
          <a:xfrm>
            <a:off x="216398" y="1488287"/>
            <a:ext cx="6798552" cy="5035341"/>
          </a:xfrm>
        </p:spPr>
        <p:txBody>
          <a:bodyPr>
            <a:normAutofit lnSpcReduction="10000"/>
          </a:bodyPr>
          <a:lstStyle/>
          <a:p>
            <a:pPr algn="ctr"/>
            <a:r>
              <a:rPr lang="ru-RU" dirty="0" smtClean="0">
                <a:solidFill>
                  <a:schemeClr val="tx1"/>
                </a:solidFill>
                <a:latin typeface="Times New Roman" panose="02020603050405020304" pitchFamily="18" charset="0"/>
                <a:cs typeface="Times New Roman" panose="02020603050405020304" pitchFamily="18" charset="0"/>
              </a:rPr>
              <a:t>В </a:t>
            </a:r>
            <a:r>
              <a:rPr lang="ru-RU" dirty="0">
                <a:solidFill>
                  <a:schemeClr val="tx1"/>
                </a:solidFill>
                <a:latin typeface="Times New Roman" panose="02020603050405020304" pitchFamily="18" charset="0"/>
                <a:cs typeface="Times New Roman" panose="02020603050405020304" pitchFamily="18" charset="0"/>
              </a:rPr>
              <a:t>целом в современных якутских семьях хорошо заметен переход от расширенной семейно-родственной системы, состоящей из трех поколений, к </a:t>
            </a:r>
            <a:r>
              <a:rPr lang="ru-RU" dirty="0" err="1">
                <a:solidFill>
                  <a:schemeClr val="tx1"/>
                </a:solidFill>
                <a:latin typeface="Times New Roman" panose="02020603050405020304" pitchFamily="18" charset="0"/>
                <a:cs typeface="Times New Roman" panose="02020603050405020304" pitchFamily="18" charset="0"/>
              </a:rPr>
              <a:t>нуклеарным</a:t>
            </a:r>
            <a:r>
              <a:rPr lang="ru-RU" dirty="0">
                <a:solidFill>
                  <a:schemeClr val="tx1"/>
                </a:solidFill>
                <a:latin typeface="Times New Roman" panose="02020603050405020304" pitchFamily="18" charset="0"/>
                <a:cs typeface="Times New Roman" panose="02020603050405020304" pitchFamily="18" charset="0"/>
              </a:rPr>
              <a:t> семьям. Женщины в якутском обществе никогда не находились в подчиненном положении, для них не существовало каких-либо жестких предписаний по вопросу поведения в мужском коллективе. Муж, прежде чем принять решение по какому-нибудь хозяйственному вопросу, обязательно советовался со своей женой. Женщина должна была слушаться мужа, почитать его старших родственников, подчиняться и следовать традициям рода мужа. В то же время в большинстве якутских семей домашнее хозяйство ведет только жена. В ее обязанности входят готовка, уборка, стирка и т. д., при этом мужчина будет считать, что домашние дела ниже его достоинства.</a:t>
            </a:r>
          </a:p>
        </p:txBody>
      </p:sp>
      <p:pic>
        <p:nvPicPr>
          <p:cNvPr id="16386" name="Picture 2" descr="http://archive.ysia.ru/wp-content/uploads/2017/05/WhatsApp-Image-2017-05-29-at-12.07.15.jpe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014950" y="1951630"/>
            <a:ext cx="4913937" cy="327851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801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9353" y="528850"/>
            <a:ext cx="9872871" cy="2350828"/>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Якуты - это тюркский народ, коренное население Якутии. Большинство учёных полагает, что в VIII-XII веках н.э. якуты несколькими волнами мигрировали из области озера Байкал в бассейн Лены, Алдана и Вилюя, где они частично ассимилировали, а частично вытеснили эвенков и юкагиров, живших здесь ранее. Якутами их называли русские, но сам народ помнит свое древнее имя Саха (якут. – белый, солнечный), поэтому якуты называют себя «дети Белого солнца».</a:t>
            </a:r>
          </a:p>
        </p:txBody>
      </p:sp>
      <p:pic>
        <p:nvPicPr>
          <p:cNvPr id="1026" name="Picture 2" descr="https://polit.ru/media/photolib/2019/02/03/%D0%AF%D0%BA%D1%83%D1%82%D0%B8%D1%8F_32_%D1%8F%D0%BA%D1%83%D1%82%D1%8B2_154919532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346" y="2879678"/>
            <a:ext cx="4681940" cy="351293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descr="https://pbs.twimg.com/media/DxrcxGcXgAAUB4D.jpg:larg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65788" y="2879679"/>
            <a:ext cx="5293985" cy="35129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150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54759"/>
            <a:ext cx="9875520" cy="1356360"/>
          </a:xfrm>
        </p:spPr>
        <p:txBody>
          <a:bodyPr/>
          <a:lstStyle/>
          <a:p>
            <a:pPr algn="ctr"/>
            <a:r>
              <a:rPr lang="ru-RU" dirty="0"/>
              <a:t>Особенности воспитания </a:t>
            </a:r>
          </a:p>
        </p:txBody>
      </p:sp>
      <p:sp>
        <p:nvSpPr>
          <p:cNvPr id="3" name="Объект 2"/>
          <p:cNvSpPr>
            <a:spLocks noGrp="1"/>
          </p:cNvSpPr>
          <p:nvPr>
            <p:ph idx="1"/>
          </p:nvPr>
        </p:nvSpPr>
        <p:spPr>
          <a:xfrm>
            <a:off x="327546" y="1238534"/>
            <a:ext cx="11586950" cy="4038600"/>
          </a:xfrm>
        </p:spPr>
        <p: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Духовно-практическое </a:t>
            </a:r>
            <a:r>
              <a:rPr lang="ru-RU" dirty="0">
                <a:solidFill>
                  <a:schemeClr val="tx1"/>
                </a:solidFill>
                <a:latin typeface="Times New Roman" panose="02020603050405020304" pitchFamily="18" charset="0"/>
                <a:cs typeface="Times New Roman" panose="02020603050405020304" pitchFamily="18" charset="0"/>
              </a:rPr>
              <a:t>деятельность якутского народа (народные игры, детская обрядовая система, обычаи и т.д.) оказывает существенное влияние на развитие и обогащение личности. В народной педагогике средства материальной культуры (например, игрушки: </a:t>
            </a:r>
            <a:r>
              <a:rPr lang="ru-RU" dirty="0" err="1">
                <a:solidFill>
                  <a:schemeClr val="tx1"/>
                </a:solidFill>
                <a:latin typeface="Times New Roman" panose="02020603050405020304" pitchFamily="18" charset="0"/>
                <a:cs typeface="Times New Roman" panose="02020603050405020304" pitchFamily="18" charset="0"/>
              </a:rPr>
              <a:t>сыаай</a:t>
            </a:r>
            <a:r>
              <a:rPr lang="ru-RU" dirty="0">
                <a:solidFill>
                  <a:schemeClr val="tx1"/>
                </a:solidFill>
                <a:latin typeface="Times New Roman" panose="02020603050405020304" pitchFamily="18" charset="0"/>
                <a:cs typeface="Times New Roman" panose="02020603050405020304" pitchFamily="18" charset="0"/>
              </a:rPr>
              <a:t>-кукла: животные из тальника или костей) связаны с развитием практической деятельности ребенка а средством духовной культуры (обряды, традиции, обычаи, игры, </a:t>
            </a:r>
            <a:r>
              <a:rPr lang="ru-RU" dirty="0" err="1">
                <a:solidFill>
                  <a:schemeClr val="tx1"/>
                </a:solidFill>
                <a:latin typeface="Times New Roman" panose="02020603050405020304" pitchFamily="18" charset="0"/>
                <a:cs typeface="Times New Roman" panose="02020603050405020304" pitchFamily="18" charset="0"/>
              </a:rPr>
              <a:t>осуохай</a:t>
            </a:r>
            <a:r>
              <a:rPr lang="ru-RU" dirty="0">
                <a:solidFill>
                  <a:schemeClr val="tx1"/>
                </a:solidFill>
                <a:latin typeface="Times New Roman" panose="02020603050405020304" pitchFamily="18" charset="0"/>
                <a:cs typeface="Times New Roman" panose="02020603050405020304" pitchFamily="18" charset="0"/>
              </a:rPr>
              <a:t> и т.д.) играют более существенную роль в гармоническом развитии его личности. В обрядах и обычаях закреплены способы передачи духовных ценностей с помощью установившихся средств воспитания.</a:t>
            </a:r>
          </a:p>
        </p:txBody>
      </p:sp>
      <p:pic>
        <p:nvPicPr>
          <p:cNvPr id="17410" name="Picture 2" descr="http://photoacademy.info/static/thumbs/oldgallery/exhibitions/800x/217v098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72864" y="3707239"/>
            <a:ext cx="4084097" cy="30630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7412" name="Picture 4" descr="https://ufospace.net/_nw/112/7207908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77694" y="3707238"/>
            <a:ext cx="4348210" cy="30630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0025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67724"/>
            <a:ext cx="9875520" cy="1356360"/>
          </a:xfrm>
        </p:spPr>
        <p:txBody>
          <a:bodyPr/>
          <a:lstStyle/>
          <a:p>
            <a:pPr algn="ctr"/>
            <a:r>
              <a:rPr lang="ru-RU" dirty="0" smtClean="0"/>
              <a:t>Природа и климат.</a:t>
            </a:r>
            <a:endParaRPr lang="ru-RU" dirty="0"/>
          </a:p>
        </p:txBody>
      </p:sp>
      <p:sp>
        <p:nvSpPr>
          <p:cNvPr id="3" name="Объект 2"/>
          <p:cNvSpPr>
            <a:spLocks noGrp="1"/>
          </p:cNvSpPr>
          <p:nvPr>
            <p:ph idx="1"/>
          </p:nvPr>
        </p:nvSpPr>
        <p:spPr>
          <a:xfrm>
            <a:off x="1143000" y="1405720"/>
            <a:ext cx="9872871" cy="1665026"/>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Территория Якутии входит в пределы 4 географических зон: таёжных лесов (почти 80% площади), тундры, лесотундры и арктической пустыни. Почти вся континентальная территория Якутии представляет собой зону сплошной многовековой мерзлоты. Климат резко континентальный, отличается продолжительным зимним и коротким летним периодами.</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https://i.pinimg.com/originals/71/0d/cc/710dcc217e421966c29ad0c903ff853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74938" y="3070746"/>
            <a:ext cx="5103173" cy="33865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https://avatars.mds.yandex.net/get-pdb/34158/dff3b38a-7de5-49e6-883f-3cbbb3199a5c/s120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346208" y="3070746"/>
            <a:ext cx="5210101" cy="33865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675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41110"/>
            <a:ext cx="9875520" cy="1356360"/>
          </a:xfrm>
        </p:spPr>
        <p:txBody>
          <a:bodyPr/>
          <a:lstStyle/>
          <a:p>
            <a:pPr algn="ctr"/>
            <a:r>
              <a:rPr lang="ru-RU" dirty="0" smtClean="0"/>
              <a:t>Основные группы якутов</a:t>
            </a:r>
            <a:endParaRPr lang="ru-RU" dirty="0"/>
          </a:p>
        </p:txBody>
      </p:sp>
      <p:sp>
        <p:nvSpPr>
          <p:cNvPr id="3" name="Объект 2"/>
          <p:cNvSpPr>
            <a:spLocks noGrp="1"/>
          </p:cNvSpPr>
          <p:nvPr>
            <p:ph idx="1"/>
          </p:nvPr>
        </p:nvSpPr>
        <p:spPr>
          <a:xfrm>
            <a:off x="1140351" y="1293126"/>
            <a:ext cx="9872871" cy="2064223"/>
          </a:xfrm>
        </p:spPr>
        <p:txBody>
          <a:bodyPr/>
          <a:lstStyle/>
          <a:p>
            <a:pPr algn="ctr"/>
            <a:r>
              <a:rPr lang="ru-RU" dirty="0" err="1">
                <a:solidFill>
                  <a:schemeClr val="tx1"/>
                </a:solidFill>
                <a:latin typeface="Times New Roman" panose="02020603050405020304" pitchFamily="18" charset="0"/>
                <a:cs typeface="Times New Roman" panose="02020603050405020304" pitchFamily="18" charset="0"/>
              </a:rPr>
              <a:t>амгинско-ленские</a:t>
            </a:r>
            <a:r>
              <a:rPr lang="ru-RU" dirty="0">
                <a:solidFill>
                  <a:schemeClr val="tx1"/>
                </a:solidFill>
                <a:latin typeface="Times New Roman" panose="02020603050405020304" pitchFamily="18" charset="0"/>
                <a:cs typeface="Times New Roman" panose="02020603050405020304" pitchFamily="18" charset="0"/>
              </a:rPr>
              <a:t> (между Леной, нижним Алданом и </a:t>
            </a:r>
            <a:r>
              <a:rPr lang="ru-RU" dirty="0" err="1">
                <a:solidFill>
                  <a:schemeClr val="tx1"/>
                </a:solidFill>
                <a:latin typeface="Times New Roman" panose="02020603050405020304" pitchFamily="18" charset="0"/>
                <a:cs typeface="Times New Roman" panose="02020603050405020304" pitchFamily="18" charset="0"/>
              </a:rPr>
              <a:t>Амгой</a:t>
            </a:r>
            <a:r>
              <a:rPr lang="ru-RU" dirty="0">
                <a:solidFill>
                  <a:schemeClr val="tx1"/>
                </a:solidFill>
                <a:latin typeface="Times New Roman" panose="02020603050405020304" pitchFamily="18" charset="0"/>
                <a:cs typeface="Times New Roman" panose="02020603050405020304" pitchFamily="18" charset="0"/>
              </a:rPr>
              <a:t>, а также на прилегающем левобережье Лены), вилюйские (в бассейне Вилюя</a:t>
            </a:r>
            <a:r>
              <a:rPr lang="ru-RU" dirty="0" smtClean="0">
                <a:solidFill>
                  <a:schemeClr val="tx1"/>
                </a:solidFill>
                <a:latin typeface="Times New Roman" panose="02020603050405020304" pitchFamily="18" charset="0"/>
                <a:cs typeface="Times New Roman" panose="02020603050405020304" pitchFamily="18" charset="0"/>
              </a:rPr>
              <a:t>),</a:t>
            </a:r>
          </a:p>
          <a:p>
            <a:pPr algn="ctr"/>
            <a:r>
              <a:rPr lang="ru-RU" dirty="0" err="1" smtClean="0">
                <a:solidFill>
                  <a:schemeClr val="tx1"/>
                </a:solidFill>
                <a:latin typeface="Times New Roman" panose="02020603050405020304" pitchFamily="18" charset="0"/>
                <a:cs typeface="Times New Roman" panose="02020603050405020304" pitchFamily="18" charset="0"/>
              </a:rPr>
              <a:t>олёкминские</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 бассейне </a:t>
            </a:r>
            <a:r>
              <a:rPr lang="ru-RU" dirty="0" err="1">
                <a:solidFill>
                  <a:schemeClr val="tx1"/>
                </a:solidFill>
                <a:latin typeface="Times New Roman" panose="02020603050405020304" pitchFamily="18" charset="0"/>
                <a:cs typeface="Times New Roman" panose="02020603050405020304" pitchFamily="18" charset="0"/>
              </a:rPr>
              <a:t>Олёкмы</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dirty="0" smtClean="0">
                <a:solidFill>
                  <a:schemeClr val="tx1"/>
                </a:solidFill>
                <a:latin typeface="Times New Roman" panose="02020603050405020304" pitchFamily="18" charset="0"/>
                <a:cs typeface="Times New Roman" panose="02020603050405020304" pitchFamily="18" charset="0"/>
              </a:rPr>
              <a:t>северные </a:t>
            </a:r>
            <a:r>
              <a:rPr lang="ru-RU" dirty="0">
                <a:solidFill>
                  <a:schemeClr val="tx1"/>
                </a:solidFill>
                <a:latin typeface="Times New Roman" panose="02020603050405020304" pitchFamily="18" charset="0"/>
                <a:cs typeface="Times New Roman" panose="02020603050405020304" pitchFamily="18" charset="0"/>
              </a:rPr>
              <a:t>(в тундровой зоне бассейнов рек </a:t>
            </a:r>
            <a:r>
              <a:rPr lang="ru-RU" dirty="0" err="1">
                <a:solidFill>
                  <a:schemeClr val="tx1"/>
                </a:solidFill>
                <a:latin typeface="Times New Roman" panose="02020603050405020304" pitchFamily="18" charset="0"/>
                <a:cs typeface="Times New Roman" panose="02020603050405020304" pitchFamily="18" charset="0"/>
              </a:rPr>
              <a:t>Анабар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Оленёк</a:t>
            </a:r>
            <a:r>
              <a:rPr lang="ru-RU" dirty="0">
                <a:solidFill>
                  <a:schemeClr val="tx1"/>
                </a:solidFill>
                <a:latin typeface="Times New Roman" panose="02020603050405020304" pitchFamily="18" charset="0"/>
                <a:cs typeface="Times New Roman" panose="02020603050405020304" pitchFamily="18" charset="0"/>
              </a:rPr>
              <a:t>, Колыма, Яна, Индигирка).</a:t>
            </a:r>
          </a:p>
        </p:txBody>
      </p:sp>
      <p:pic>
        <p:nvPicPr>
          <p:cNvPr id="3074" name="Picture 2" descr="https://primamedia.gcdn.co/f/big/1433/1432602.jpe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85171" y="3357349"/>
            <a:ext cx="4690669" cy="31283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https://cs-msk-fd-4.ykt2.ru/media/upload/photo/2017/10/22/mini/9af5b177-5ab4-444f-96d6-cfb16ab3fc4a.jpe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320660" y="3357349"/>
            <a:ext cx="4692562" cy="31283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1593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54759"/>
            <a:ext cx="9875520" cy="1356360"/>
          </a:xfrm>
        </p:spPr>
        <p:txBody>
          <a:bodyPr/>
          <a:lstStyle/>
          <a:p>
            <a:pPr algn="ctr"/>
            <a:r>
              <a:rPr lang="ru-RU" dirty="0" smtClean="0"/>
              <a:t>Язык якутов </a:t>
            </a:r>
            <a:endParaRPr lang="ru-RU" dirty="0"/>
          </a:p>
        </p:txBody>
      </p:sp>
      <p:sp>
        <p:nvSpPr>
          <p:cNvPr id="3" name="Объект 2"/>
          <p:cNvSpPr>
            <a:spLocks noGrp="1"/>
          </p:cNvSpPr>
          <p:nvPr>
            <p:ph idx="1"/>
          </p:nvPr>
        </p:nvSpPr>
        <p:spPr>
          <a:xfrm>
            <a:off x="191069" y="1146412"/>
            <a:ext cx="11682483" cy="2565779"/>
          </a:xfrm>
        </p:spPr>
        <p:txBody>
          <a:bodyPr>
            <a:normAutofit lnSpcReduction="10000"/>
          </a:bodyPr>
          <a:lstStyle/>
          <a:p>
            <a:pPr algn="ctr"/>
            <a:r>
              <a:rPr lang="ru-RU" dirty="0" err="1">
                <a:solidFill>
                  <a:schemeClr val="tx1"/>
                </a:solidFill>
                <a:latin typeface="Times New Roman" panose="02020603050405020304" pitchFamily="18" charset="0"/>
                <a:cs typeface="Times New Roman" panose="02020603050405020304" pitchFamily="18" charset="0"/>
              </a:rPr>
              <a:t>Яку́тский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язы́к</a:t>
            </a:r>
            <a:r>
              <a:rPr lang="ru-RU" dirty="0">
                <a:solidFill>
                  <a:schemeClr val="tx1"/>
                </a:solidFill>
                <a:latin typeface="Times New Roman" panose="02020603050405020304" pitchFamily="18" charset="0"/>
                <a:cs typeface="Times New Roman" panose="02020603050405020304" pitchFamily="18" charset="0"/>
              </a:rPr>
              <a:t> — национальный язык якутов. Является, наряду с русским, одним из государственных языков. Относится к тюркской группе языков. Количество носителей языка, по данным переписи 2010 года, насчитывает 450 140 человек, которые проживают в основном на территории Республики Саха, а также в Иркутской и Магаданской областях, Красноярском и Хабаровском краях. Якутский язык значительно отличается от прочих тюркских языков наличием пласта лексики неясного происхождения (возможно, палеоазиатского). Имеется также большое число слов монгольского происхождения, относящихся к древним заимствованиям, а также поздних по времени заимствований из русского языка (проникших в якутский после вхождения Якутии в состав России</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https://s00.yaplakal.com/pics/pics_original/7/9/7/5183797.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429325" y="3712191"/>
            <a:ext cx="9297572" cy="2620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276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82054"/>
            <a:ext cx="9875520" cy="1356360"/>
          </a:xfrm>
        </p:spPr>
        <p:txBody>
          <a:bodyPr/>
          <a:lstStyle/>
          <a:p>
            <a:pPr algn="ctr"/>
            <a:r>
              <a:rPr lang="ru-RU" dirty="0"/>
              <a:t>Вероисповедание</a:t>
            </a:r>
          </a:p>
        </p:txBody>
      </p:sp>
      <p:sp>
        <p:nvSpPr>
          <p:cNvPr id="3" name="Объект 2"/>
          <p:cNvSpPr>
            <a:spLocks noGrp="1"/>
          </p:cNvSpPr>
          <p:nvPr>
            <p:ph idx="1"/>
          </p:nvPr>
        </p:nvSpPr>
        <p:spPr>
          <a:xfrm>
            <a:off x="791570" y="1343281"/>
            <a:ext cx="5445457" cy="5040456"/>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В жизни якутов религия играла первенствующую роль. До прихода русских, среди якутов была распространена традиционная религия </a:t>
            </a:r>
            <a:r>
              <a:rPr lang="ru-RU" dirty="0" err="1">
                <a:solidFill>
                  <a:schemeClr val="tx1"/>
                </a:solidFill>
                <a:latin typeface="Times New Roman" panose="02020603050405020304" pitchFamily="18" charset="0"/>
                <a:cs typeface="Times New Roman" panose="02020603050405020304" pitchFamily="18" charset="0"/>
              </a:rPr>
              <a:t>Аар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Айыы</a:t>
            </a:r>
            <a:r>
              <a:rPr lang="ru-RU" dirty="0">
                <a:solidFill>
                  <a:schemeClr val="tx1"/>
                </a:solidFill>
                <a:latin typeface="Times New Roman" panose="02020603050405020304" pitchFamily="18" charset="0"/>
                <a:cs typeface="Times New Roman" panose="02020603050405020304" pitchFamily="18" charset="0"/>
              </a:rPr>
              <a:t>. Якуты считают себя детьми Бога (</a:t>
            </a:r>
            <a:r>
              <a:rPr lang="ru-RU" dirty="0" err="1">
                <a:solidFill>
                  <a:schemeClr val="tx1"/>
                </a:solidFill>
                <a:latin typeface="Times New Roman" panose="02020603050405020304" pitchFamily="18" charset="0"/>
                <a:cs typeface="Times New Roman" panose="02020603050405020304" pitchFamily="18" charset="0"/>
              </a:rPr>
              <a:t>Таҥара</a:t>
            </a:r>
            <a:r>
              <a:rPr lang="ru-RU" dirty="0">
                <a:solidFill>
                  <a:schemeClr val="tx1"/>
                </a:solidFill>
                <a:latin typeface="Times New Roman" panose="02020603050405020304" pitchFamily="18" charset="0"/>
                <a:cs typeface="Times New Roman" panose="02020603050405020304" pitchFamily="18" charset="0"/>
              </a:rPr>
              <a:t>) и Родственниками Двенадцати Белых </a:t>
            </a:r>
            <a:r>
              <a:rPr lang="ru-RU" dirty="0" err="1">
                <a:solidFill>
                  <a:schemeClr val="tx1"/>
                </a:solidFill>
                <a:latin typeface="Times New Roman" panose="02020603050405020304" pitchFamily="18" charset="0"/>
                <a:cs typeface="Times New Roman" panose="02020603050405020304" pitchFamily="18" charset="0"/>
              </a:rPr>
              <a:t>Айыы</a:t>
            </a:r>
            <a:r>
              <a:rPr lang="ru-RU" dirty="0">
                <a:solidFill>
                  <a:schemeClr val="tx1"/>
                </a:solidFill>
                <a:latin typeface="Times New Roman" panose="02020603050405020304" pitchFamily="18" charset="0"/>
                <a:cs typeface="Times New Roman" panose="02020603050405020304" pitchFamily="18" charset="0"/>
              </a:rPr>
              <a:t> (природа). Якут с самого зачатия окружен духами и богами, от которых он находится в зависимости, это отражено даже в таком аспекте, как повседневный костюм. С XVII века якуты — православные христиане, однако сохранилось шаманство и традиционная вера.</a:t>
            </a:r>
          </a:p>
        </p:txBody>
      </p:sp>
      <p:pic>
        <p:nvPicPr>
          <p:cNvPr id="5122" name="Picture 2" descr="https://img-fotki.yandex.ru/get/6731/1551911.36/0_e4c27_b33c9769_XL.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585808" y="1274024"/>
            <a:ext cx="5109713" cy="51097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03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41111"/>
            <a:ext cx="9875520" cy="1356360"/>
          </a:xfrm>
        </p:spPr>
        <p:txBody>
          <a:bodyPr/>
          <a:lstStyle/>
          <a:p>
            <a:pPr algn="ctr"/>
            <a:r>
              <a:rPr lang="ru-RU" dirty="0"/>
              <a:t>Этнопсихологический портрет</a:t>
            </a:r>
            <a:endParaRPr lang="ru-RU" b="1" dirty="0"/>
          </a:p>
        </p:txBody>
      </p:sp>
      <p:sp>
        <p:nvSpPr>
          <p:cNvPr id="3" name="Объект 2"/>
          <p:cNvSpPr>
            <a:spLocks noGrp="1"/>
          </p:cNvSpPr>
          <p:nvPr>
            <p:ph idx="1"/>
          </p:nvPr>
        </p:nvSpPr>
        <p:spPr>
          <a:xfrm>
            <a:off x="269544" y="1214650"/>
            <a:ext cx="7864522" cy="5390866"/>
          </a:xfrm>
        </p:spPr>
        <p:txBody>
          <a:bodyPr>
            <a:normAutofit lnSpcReduction="10000"/>
          </a:bodyPr>
          <a:lstStyle/>
          <a:p>
            <a:pPr algn="ctr"/>
            <a:r>
              <a:rPr lang="ru-RU" dirty="0">
                <a:solidFill>
                  <a:schemeClr val="tx1"/>
                </a:solidFill>
                <a:latin typeface="Times New Roman" panose="02020603050405020304" pitchFamily="18" charset="0"/>
                <a:cs typeface="Times New Roman" panose="02020603050405020304" pitchFamily="18" charset="0"/>
              </a:rPr>
              <a:t> К началу контактов с русскими (1620-е годы) Якуты делились на 35-40 экзогамных "племён" (</a:t>
            </a:r>
            <a:r>
              <a:rPr lang="ru-RU" dirty="0" err="1">
                <a:solidFill>
                  <a:schemeClr val="tx1"/>
                </a:solidFill>
                <a:latin typeface="Times New Roman" panose="02020603050405020304" pitchFamily="18" charset="0"/>
                <a:cs typeface="Times New Roman" panose="02020603050405020304" pitchFamily="18" charset="0"/>
              </a:rPr>
              <a:t>дьон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аймах</a:t>
            </a:r>
            <a:r>
              <a:rPr lang="ru-RU" dirty="0">
                <a:solidFill>
                  <a:schemeClr val="tx1"/>
                </a:solidFill>
                <a:latin typeface="Times New Roman" panose="02020603050405020304" pitchFamily="18" charset="0"/>
                <a:cs typeface="Times New Roman" panose="02020603050405020304" pitchFamily="18" charset="0"/>
              </a:rPr>
              <a:t>). Племена часто враждовали между собой, делились на более мелкие родовые группы – "отцовские роды" (ага-</a:t>
            </a:r>
            <a:r>
              <a:rPr lang="ru-RU" dirty="0" err="1">
                <a:solidFill>
                  <a:schemeClr val="tx1"/>
                </a:solidFill>
                <a:latin typeface="Times New Roman" panose="02020603050405020304" pitchFamily="18" charset="0"/>
                <a:cs typeface="Times New Roman" panose="02020603050405020304" pitchFamily="18" charset="0"/>
              </a:rPr>
              <a:t>ууса</a:t>
            </a:r>
            <a:r>
              <a:rPr lang="ru-RU" dirty="0">
                <a:solidFill>
                  <a:schemeClr val="tx1"/>
                </a:solidFill>
                <a:latin typeface="Times New Roman" panose="02020603050405020304" pitchFamily="18" charset="0"/>
                <a:cs typeface="Times New Roman" panose="02020603050405020304" pitchFamily="18" charset="0"/>
              </a:rPr>
              <a:t>) и "материнские роды" (</a:t>
            </a:r>
            <a:r>
              <a:rPr lang="ru-RU" dirty="0" err="1">
                <a:solidFill>
                  <a:schemeClr val="tx1"/>
                </a:solidFill>
                <a:latin typeface="Times New Roman" panose="02020603050405020304" pitchFamily="18" charset="0"/>
                <a:cs typeface="Times New Roman" panose="02020603050405020304" pitchFamily="18" charset="0"/>
              </a:rPr>
              <a:t>ийэ-ууса</a:t>
            </a:r>
            <a:r>
              <a:rPr lang="ru-RU" dirty="0">
                <a:solidFill>
                  <a:schemeClr val="tx1"/>
                </a:solidFill>
                <a:latin typeface="Times New Roman" panose="02020603050405020304" pitchFamily="18" charset="0"/>
                <a:cs typeface="Times New Roman" panose="02020603050405020304" pitchFamily="18" charset="0"/>
              </a:rPr>
              <a:t>). Существовали обычаи кровной мести, обычно заменявшейся выкупом, воинских посвящений мальчиков, коллективной рыбной ловли, гостеприимства, обмена подарками (</a:t>
            </a:r>
            <a:r>
              <a:rPr lang="ru-RU" dirty="0" err="1">
                <a:solidFill>
                  <a:schemeClr val="tx1"/>
                </a:solidFill>
                <a:latin typeface="Times New Roman" panose="02020603050405020304" pitchFamily="18" charset="0"/>
                <a:cs typeface="Times New Roman" panose="02020603050405020304" pitchFamily="18" charset="0"/>
              </a:rPr>
              <a:t>бэлэх</a:t>
            </a:r>
            <a:r>
              <a:rPr lang="ru-RU" dirty="0">
                <a:solidFill>
                  <a:schemeClr val="tx1"/>
                </a:solidFill>
                <a:latin typeface="Times New Roman" panose="02020603050405020304" pitchFamily="18" charset="0"/>
                <a:cs typeface="Times New Roman" panose="02020603050405020304" pitchFamily="18" charset="0"/>
              </a:rPr>
              <a:t>). Выделилась военная аристократия – тойоны, управлявшие родом при помощи старейшин и выступавшие военными вождями. Они владели рабами (</a:t>
            </a:r>
            <a:r>
              <a:rPr lang="ru-RU" dirty="0" err="1">
                <a:solidFill>
                  <a:schemeClr val="tx1"/>
                </a:solidFill>
                <a:latin typeface="Times New Roman" panose="02020603050405020304" pitchFamily="18" charset="0"/>
                <a:cs typeface="Times New Roman" panose="02020603050405020304" pitchFamily="18" charset="0"/>
              </a:rPr>
              <a:t>кулут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бокан</a:t>
            </a:r>
            <a:r>
              <a:rPr lang="ru-RU" dirty="0">
                <a:solidFill>
                  <a:schemeClr val="tx1"/>
                </a:solidFill>
                <a:latin typeface="Times New Roman" panose="02020603050405020304" pitchFamily="18" charset="0"/>
                <a:cs typeface="Times New Roman" panose="02020603050405020304" pitchFamily="18" charset="0"/>
              </a:rPr>
              <a:t>). При русском управлении Якуты делились на "роды" (ага-</a:t>
            </a:r>
            <a:r>
              <a:rPr lang="ru-RU" dirty="0" err="1">
                <a:solidFill>
                  <a:schemeClr val="tx1"/>
                </a:solidFill>
                <a:latin typeface="Times New Roman" panose="02020603050405020304" pitchFamily="18" charset="0"/>
                <a:cs typeface="Times New Roman" panose="02020603050405020304" pitchFamily="18" charset="0"/>
              </a:rPr>
              <a:t>ууса</a:t>
            </a:r>
            <a:r>
              <a:rPr lang="ru-RU" dirty="0">
                <a:solidFill>
                  <a:schemeClr val="tx1"/>
                </a:solidFill>
                <a:latin typeface="Times New Roman" panose="02020603050405020304" pitchFamily="18" charset="0"/>
                <a:cs typeface="Times New Roman" panose="02020603050405020304" pitchFamily="18" charset="0"/>
              </a:rPr>
              <a:t>), управлявшиеся выборными "</a:t>
            </a:r>
            <a:r>
              <a:rPr lang="ru-RU" dirty="0" err="1">
                <a:solidFill>
                  <a:schemeClr val="tx1"/>
                </a:solidFill>
                <a:latin typeface="Times New Roman" panose="02020603050405020304" pitchFamily="18" charset="0"/>
                <a:cs typeface="Times New Roman" panose="02020603050405020304" pitchFamily="18" charset="0"/>
              </a:rPr>
              <a:t>князьцами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кинээс</a:t>
            </a:r>
            <a:r>
              <a:rPr lang="ru-RU" dirty="0">
                <a:solidFill>
                  <a:schemeClr val="tx1"/>
                </a:solidFill>
                <a:latin typeface="Times New Roman" panose="02020603050405020304" pitchFamily="18" charset="0"/>
                <a:cs typeface="Times New Roman" panose="02020603050405020304" pitchFamily="18" charset="0"/>
              </a:rPr>
              <a:t>) и объединявшиеся в наслеги. Во главе наслега стояли выборный "большой князь" (</a:t>
            </a:r>
            <a:r>
              <a:rPr lang="ru-RU" dirty="0" err="1">
                <a:solidFill>
                  <a:schemeClr val="tx1"/>
                </a:solidFill>
                <a:latin typeface="Times New Roman" panose="02020603050405020304" pitchFamily="18" charset="0"/>
                <a:cs typeface="Times New Roman" panose="02020603050405020304" pitchFamily="18" charset="0"/>
              </a:rPr>
              <a:t>улахан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кинээс</a:t>
            </a:r>
            <a:r>
              <a:rPr lang="ru-RU" dirty="0">
                <a:solidFill>
                  <a:schemeClr val="tx1"/>
                </a:solidFill>
                <a:latin typeface="Times New Roman" panose="02020603050405020304" pitchFamily="18" charset="0"/>
                <a:cs typeface="Times New Roman" panose="02020603050405020304" pitchFamily="18" charset="0"/>
              </a:rPr>
              <a:t>) и "родовое управление" из родовых старшин. Общинники собирались на родовые и </a:t>
            </a:r>
            <a:r>
              <a:rPr lang="ru-RU" dirty="0" err="1">
                <a:solidFill>
                  <a:schemeClr val="tx1"/>
                </a:solidFill>
                <a:latin typeface="Times New Roman" panose="02020603050405020304" pitchFamily="18" charset="0"/>
                <a:cs typeface="Times New Roman" panose="02020603050405020304" pitchFamily="18" charset="0"/>
              </a:rPr>
              <a:t>наслежные</a:t>
            </a:r>
            <a:r>
              <a:rPr lang="ru-RU" dirty="0">
                <a:solidFill>
                  <a:schemeClr val="tx1"/>
                </a:solidFill>
                <a:latin typeface="Times New Roman" panose="02020603050405020304" pitchFamily="18" charset="0"/>
                <a:cs typeface="Times New Roman" panose="02020603050405020304" pitchFamily="18" charset="0"/>
              </a:rPr>
              <a:t> сходы (</a:t>
            </a:r>
            <a:r>
              <a:rPr lang="ru-RU" dirty="0" err="1">
                <a:solidFill>
                  <a:schemeClr val="tx1"/>
                </a:solidFill>
                <a:latin typeface="Times New Roman" panose="02020603050405020304" pitchFamily="18" charset="0"/>
                <a:cs typeface="Times New Roman" panose="02020603050405020304" pitchFamily="18" charset="0"/>
              </a:rPr>
              <a:t>муннях</a:t>
            </a:r>
            <a:r>
              <a:rPr lang="ru-RU" dirty="0">
                <a:solidFill>
                  <a:schemeClr val="tx1"/>
                </a:solidFill>
                <a:latin typeface="Times New Roman" panose="02020603050405020304" pitchFamily="18" charset="0"/>
                <a:cs typeface="Times New Roman" panose="02020603050405020304" pitchFamily="18" charset="0"/>
              </a:rPr>
              <a:t>). Наслеги объединялись в улусы во главе с выборным улусным головой и "инородной управой".</a:t>
            </a:r>
          </a:p>
        </p:txBody>
      </p:sp>
      <p:pic>
        <p:nvPicPr>
          <p:cNvPr id="6146" name="Picture 2" descr="https://i.pinimg.com/736x/2d/f5/50/2df550bc947a942fe3b18f92e8b7d67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134066" y="1210865"/>
            <a:ext cx="3639578" cy="539465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249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54758"/>
            <a:ext cx="9875520" cy="1356360"/>
          </a:xfrm>
        </p:spPr>
        <p:txBody>
          <a:bodyPr/>
          <a:lstStyle/>
          <a:p>
            <a:pPr algn="ctr"/>
            <a:r>
              <a:rPr lang="ru-RU" dirty="0"/>
              <a:t>Традиционные занятия </a:t>
            </a:r>
          </a:p>
        </p:txBody>
      </p:sp>
      <p:sp>
        <p:nvSpPr>
          <p:cNvPr id="3" name="Объект 2"/>
          <p:cNvSpPr>
            <a:spLocks noGrp="1"/>
          </p:cNvSpPr>
          <p:nvPr>
            <p:ph idx="1"/>
          </p:nvPr>
        </p:nvSpPr>
        <p:spPr>
          <a:xfrm>
            <a:off x="1143000" y="1224887"/>
            <a:ext cx="9872871" cy="4038600"/>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Основные традиционные занятия – коневодство и разведение крупного рогатого скота, оленеводство. Было развито также рыболовство. Охота была особенно распространена на севере, составляя здесь основной источник пропитания (песец, заяц, северный олень, лось, птица). Существовало собирательство, земледелие, была развита обработка дерева, бересты, меха, кожи.</a:t>
            </a:r>
          </a:p>
        </p:txBody>
      </p:sp>
      <p:pic>
        <p:nvPicPr>
          <p:cNvPr id="7170" name="Picture 2" descr="https://s.fraza.ua/images/2013/03/14/olen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40351" y="3148654"/>
            <a:ext cx="4899545" cy="32643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2" name="Picture 4" descr="https://pbs.twimg.com/media/DYpTCiEX0AA2vnW.jpg:larg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567595" y="3152670"/>
            <a:ext cx="4895239" cy="326030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114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351" y="227463"/>
            <a:ext cx="9875520" cy="1356360"/>
          </a:xfrm>
        </p:spPr>
        <p:txBody>
          <a:bodyPr/>
          <a:lstStyle/>
          <a:p>
            <a:pPr algn="ctr"/>
            <a:r>
              <a:rPr lang="ru-RU" dirty="0" smtClean="0"/>
              <a:t>Обряды</a:t>
            </a:r>
            <a:endParaRPr lang="ru-RU" dirty="0"/>
          </a:p>
        </p:txBody>
      </p:sp>
      <p:sp>
        <p:nvSpPr>
          <p:cNvPr id="3" name="Объект 2"/>
          <p:cNvSpPr>
            <a:spLocks noGrp="1"/>
          </p:cNvSpPr>
          <p:nvPr>
            <p:ph idx="1"/>
          </p:nvPr>
        </p:nvSpPr>
        <p:spPr>
          <a:xfrm>
            <a:off x="1143000" y="1279477"/>
            <a:ext cx="9872871" cy="3579126"/>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 Культура народов Республики Саха (Якутия) богата традициями, идущими из глубин веков. Обязательный обряд — кормление духа огня при торжественных случаях или на лоне природы. Почитаются священные места, горы, деревья, реки. Благословения (</a:t>
            </a:r>
            <a:r>
              <a:rPr lang="ru-RU" dirty="0" err="1">
                <a:solidFill>
                  <a:schemeClr val="tx1"/>
                </a:solidFill>
                <a:latin typeface="Times New Roman" panose="02020603050405020304" pitchFamily="18" charset="0"/>
                <a:cs typeface="Times New Roman" panose="02020603050405020304" pitchFamily="18" charset="0"/>
              </a:rPr>
              <a:t>алгыс</a:t>
            </a:r>
            <a:r>
              <a:rPr lang="ru-RU" dirty="0">
                <a:solidFill>
                  <a:schemeClr val="tx1"/>
                </a:solidFill>
                <a:latin typeface="Times New Roman" panose="02020603050405020304" pitchFamily="18" charset="0"/>
                <a:cs typeface="Times New Roman" panose="02020603050405020304" pitchFamily="18" charset="0"/>
              </a:rPr>
              <a:t>) являются часто настоящими молитвами. В прошлом у якутов существовал также Обряд воздушного погребения. Это один из древнейших религиозных обрядов похорон умершего человека, в котором погребение совершается путем подвешивания тела умершего в воздухе, с целью предания тела умершего воздуху, духу, свету, дереву. На территории Якутии ранее существовал культ коня, который проявился в виде обряда воздушного захоронения священной лошади. </a:t>
            </a:r>
            <a:r>
              <a:rPr lang="ru-RU" dirty="0" err="1">
                <a:solidFill>
                  <a:schemeClr val="tx1"/>
                </a:solidFill>
                <a:latin typeface="Times New Roman" panose="02020603050405020304" pitchFamily="18" charset="0"/>
                <a:cs typeface="Times New Roman" panose="02020603050405020304" pitchFamily="18" charset="0"/>
              </a:rPr>
              <a:t>Ысыа́х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якут.Ыhыах</a:t>
            </a:r>
            <a:r>
              <a:rPr lang="ru-RU" dirty="0">
                <a:solidFill>
                  <a:schemeClr val="tx1"/>
                </a:solidFill>
                <a:latin typeface="Times New Roman" panose="02020603050405020304" pitchFamily="18" charset="0"/>
                <a:cs typeface="Times New Roman" panose="02020603050405020304" pitchFamily="18" charset="0"/>
              </a:rPr>
              <a:t>) — день празднования Нового года в Якутии, праздник Лета.</a:t>
            </a:r>
          </a:p>
        </p:txBody>
      </p:sp>
    </p:spTree>
    <p:extLst>
      <p:ext uri="{BB962C8B-B14F-4D97-AF65-F5344CB8AC3E}">
        <p14:creationId xmlns:p14="http://schemas.microsoft.com/office/powerpoint/2010/main" xmlns="" val="1848415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TM03457444[[fn=Базис]]</Template>
  <TotalTime>101</TotalTime>
  <Words>1524</Words>
  <Application>Microsoft Office PowerPoint</Application>
  <PresentationFormat>Произвольный</PresentationFormat>
  <Paragraphs>44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Базис</vt:lpstr>
      <vt:lpstr>История становления Якутского народа </vt:lpstr>
      <vt:lpstr>Слайд 2</vt:lpstr>
      <vt:lpstr>Природа и климат.</vt:lpstr>
      <vt:lpstr>Основные группы якутов</vt:lpstr>
      <vt:lpstr>Язык якутов </vt:lpstr>
      <vt:lpstr>Вероисповедание</vt:lpstr>
      <vt:lpstr>Этнопсихологический портрет</vt:lpstr>
      <vt:lpstr>Традиционные занятия </vt:lpstr>
      <vt:lpstr>Обряды</vt:lpstr>
      <vt:lpstr>Ысыах – праздник Лета. </vt:lpstr>
      <vt:lpstr>Якутская свадьба</vt:lpstr>
      <vt:lpstr>Традиционный костюм </vt:lpstr>
      <vt:lpstr>Традиционный фольклор </vt:lpstr>
      <vt:lpstr>Традиционные танцы </vt:lpstr>
      <vt:lpstr>Музыкальный инструмент </vt:lpstr>
      <vt:lpstr>Традиционная кухня </vt:lpstr>
      <vt:lpstr>Традиционное жилище </vt:lpstr>
      <vt:lpstr>Тип темперамента </vt:lpstr>
      <vt:lpstr>Особенности семейных отношений якутов </vt:lpstr>
      <vt:lpstr>Особенности воспитания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Якуты</dc:title>
  <dc:creator>Пользователь Windows</dc:creator>
  <cp:lastModifiedBy>Lena</cp:lastModifiedBy>
  <cp:revision>13</cp:revision>
  <dcterms:created xsi:type="dcterms:W3CDTF">2019-11-11T12:21:56Z</dcterms:created>
  <dcterms:modified xsi:type="dcterms:W3CDTF">2021-04-21T07:51:23Z</dcterms:modified>
</cp:coreProperties>
</file>