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  <p:sldMasterId id="2147483791" r:id="rId2"/>
  </p:sldMasterIdLst>
  <p:notesMasterIdLst>
    <p:notesMasterId r:id="rId19"/>
  </p:notesMasterIdLst>
  <p:sldIdLst>
    <p:sldId id="284" r:id="rId3"/>
    <p:sldId id="286" r:id="rId4"/>
    <p:sldId id="300" r:id="rId5"/>
    <p:sldId id="294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288" r:id="rId17"/>
    <p:sldId id="26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89CDC"/>
    <a:srgbClr val="BBC6EB"/>
    <a:srgbClr val="990033"/>
    <a:srgbClr val="942C76"/>
    <a:srgbClr val="FFFF66"/>
    <a:srgbClr val="FFFF00"/>
    <a:srgbClr val="FFCC00"/>
    <a:srgbClr val="F6FA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A3898-0F3A-4B0E-B5F5-96D2468EF932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D845D-2B05-447C-8A35-B3344A734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707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fld id="{7600374C-A7A5-4F94-82CD-31FB56AF9374}" type="datetimeFigureOut">
              <a:rPr lang="ru-RU" smtClean="0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219F0EF-073E-445D-BB53-D7A9E0FEF5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7A07DF-68F1-4E7A-8276-8E4250F480D0}" type="datetimeFigureOut">
              <a:rPr lang="ru-RU" smtClean="0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5E636-319E-4074-BDDA-880FC31668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5EBAC0-B11B-4797-9B2B-1E66E982DEF5}" type="datetimeFigureOut">
              <a:rPr lang="ru-RU" smtClean="0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AE8C0-8C6E-4B9B-8789-9381808924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2822A-4033-45D8-A220-1B87E15281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22709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441D6-00FC-4F18-92AD-19A890A4C0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81482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2148E-8AC0-4436-A63D-45EB229B87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0884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DFA97-2DA3-4ACF-A6ED-6AE35EDCEE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32601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ABDA7-AE5E-413C-9F42-FCC8EE3908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81248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788A-7FC7-4264-8803-6D84FE8721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87260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6D64A-846D-4644-AFCC-3DCD3960D9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30125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65FB3-A105-48FA-BA72-F08EAEBE98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185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788BD0-140B-4CDD-9843-E4E9481E5D8C}" type="datetimeFigureOut">
              <a:rPr lang="ru-RU" smtClean="0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821A5-321C-4B77-A6C4-041B858CA8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919E2-1245-4371-A2D5-FC82AAF012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02103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69BFC-D6DD-441A-B5B0-99DEED42E0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20478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1463" y="-204788"/>
            <a:ext cx="2063750" cy="6329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8625" y="-204788"/>
            <a:ext cx="6040438" cy="6329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1B42F-77A7-4599-A4EF-6275C6C90B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49686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-204788"/>
            <a:ext cx="5818188" cy="192087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8013" cy="45243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6A347-7FE7-4E71-8909-C33E983D12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3219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EBB279-ACB0-4FBA-895B-8306D4770E4A}" type="datetimeFigureOut">
              <a:rPr lang="ru-RU" smtClean="0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A730-F034-4FE9-9F02-5211782D79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11D40F-01C4-4A4A-9022-B309183EF968}" type="datetimeFigureOut">
              <a:rPr lang="ru-RU" smtClean="0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F8B3D-90AC-419A-A3C3-8CE51F6C2D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D7AF9-3429-4EB4-8851-5604D732C655}" type="datetimeFigureOut">
              <a:rPr lang="ru-RU" smtClean="0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AFFFE-CA21-4992-BE7A-F5401B26F6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D301F0-1240-4F0B-A135-8F260D38C21A}" type="datetimeFigureOut">
              <a:rPr lang="ru-RU" smtClean="0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25E50-9100-4230-BC94-A0F031BC1C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CD588E-DBE9-410D-9A67-538385D1CFD9}" type="datetimeFigureOut">
              <a:rPr lang="ru-RU" smtClean="0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CCB0A-5DAE-4DE5-9E9B-D06FF076FC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fld id="{0C6B3BFB-31E3-4A82-8142-251A3D88DF83}" type="datetimeFigureOut">
              <a:rPr lang="ru-RU" smtClean="0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7803C789-E8BD-46AF-8945-FBC11E26DD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fld id="{1C7A674D-E652-4F8E-8F6D-0F6AAF42E721}" type="datetimeFigureOut">
              <a:rPr lang="ru-RU" smtClean="0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EFC28881-4726-4A71-8AA4-9512755031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CDA8B10B-8DDE-44FF-8267-A6B3508AD8AE}" type="datetimeFigureOut">
              <a:rPr lang="ru-RU" smtClean="0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A580EB84-9144-40DF-A6B5-E419F865AD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295275" y="342900"/>
            <a:ext cx="8848725" cy="6515100"/>
          </a:xfrm>
          <a:custGeom>
            <a:avLst/>
            <a:gdLst/>
            <a:ahLst/>
            <a:cxnLst>
              <a:cxn ang="0">
                <a:pos x="5574" y="4104"/>
              </a:cxn>
              <a:cxn ang="0">
                <a:pos x="5574" y="24"/>
              </a:cxn>
              <a:cxn ang="0">
                <a:pos x="4194" y="24"/>
              </a:cxn>
              <a:cxn ang="0">
                <a:pos x="2310" y="24"/>
              </a:cxn>
              <a:cxn ang="0">
                <a:pos x="144" y="42"/>
              </a:cxn>
              <a:cxn ang="0">
                <a:pos x="16" y="202"/>
              </a:cxn>
              <a:cxn ang="0">
                <a:pos x="16" y="835"/>
              </a:cxn>
              <a:cxn ang="0">
                <a:pos x="12" y="2700"/>
              </a:cxn>
              <a:cxn ang="0">
                <a:pos x="6" y="4104"/>
              </a:cxn>
              <a:cxn ang="0">
                <a:pos x="5574" y="4104"/>
              </a:cxn>
            </a:cxnLst>
            <a:rect l="0" t="0" r="r" b="b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0">
            <a:gsLst>
              <a:gs pos="0">
                <a:srgbClr val="FEFEFE"/>
              </a:gs>
              <a:gs pos="100000">
                <a:srgbClr val="E6E6E6">
                  <a:alpha val="70000"/>
                </a:srgbClr>
              </a:gs>
            </a:gsLst>
            <a:lin ang="135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Arial"/>
              <a:ea typeface="Arial Unicode MS" pitchFamily="34" charset="-128"/>
            </a:endParaRPr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328613" y="0"/>
            <a:ext cx="8821737" cy="314325"/>
          </a:xfrm>
          <a:custGeom>
            <a:avLst/>
            <a:gdLst/>
            <a:ahLst/>
            <a:cxnLst>
              <a:cxn ang="0">
                <a:pos x="5553" y="0"/>
              </a:cxn>
              <a:cxn ang="0">
                <a:pos x="5553" y="150"/>
              </a:cxn>
              <a:cxn ang="0">
                <a:pos x="4585" y="186"/>
              </a:cxn>
              <a:cxn ang="0">
                <a:pos x="2246" y="180"/>
              </a:cxn>
              <a:cxn ang="0">
                <a:pos x="960" y="180"/>
              </a:cxn>
              <a:cxn ang="0">
                <a:pos x="76" y="198"/>
              </a:cxn>
              <a:cxn ang="0">
                <a:pos x="1" y="153"/>
              </a:cxn>
              <a:cxn ang="0">
                <a:pos x="1" y="0"/>
              </a:cxn>
              <a:cxn ang="0">
                <a:pos x="5553" y="0"/>
              </a:cxn>
            </a:cxnLst>
            <a:rect l="0" t="0" r="r" b="b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rgbClr val="FEB93C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Arial"/>
              <a:ea typeface="Arial Unicode MS" pitchFamily="34" charset="-128"/>
            </a:endParaRPr>
          </a:p>
        </p:txBody>
      </p:sp>
      <p:sp>
        <p:nvSpPr>
          <p:cNvPr id="1027" name="Freeform 3"/>
          <p:cNvSpPr>
            <a:spLocks noChangeArrowheads="1"/>
          </p:cNvSpPr>
          <p:nvPr/>
        </p:nvSpPr>
        <p:spPr bwMode="auto">
          <a:xfrm>
            <a:off x="-1588" y="393700"/>
            <a:ext cx="242888" cy="6469063"/>
          </a:xfrm>
          <a:custGeom>
            <a:avLst/>
            <a:gdLst/>
            <a:ahLst/>
            <a:cxnLst>
              <a:cxn ang="0">
                <a:pos x="0" y="4061"/>
              </a:cxn>
              <a:cxn ang="0">
                <a:pos x="145" y="4064"/>
              </a:cxn>
              <a:cxn ang="0">
                <a:pos x="149" y="3364"/>
              </a:cxn>
              <a:cxn ang="0">
                <a:pos x="137" y="1651"/>
              </a:cxn>
              <a:cxn ang="0">
                <a:pos x="139" y="710"/>
              </a:cxn>
              <a:cxn ang="0">
                <a:pos x="136" y="65"/>
              </a:cxn>
              <a:cxn ang="0">
                <a:pos x="102" y="18"/>
              </a:cxn>
              <a:cxn ang="0">
                <a:pos x="1" y="7"/>
              </a:cxn>
              <a:cxn ang="0">
                <a:pos x="0" y="4061"/>
              </a:cxn>
            </a:cxnLst>
            <a:rect l="0" t="0" r="r" b="b"/>
            <a:pathLst>
              <a:path w="153" h="4067">
                <a:moveTo>
                  <a:pt x="0" y="4061"/>
                </a:moveTo>
                <a:lnTo>
                  <a:pt x="145" y="4064"/>
                </a:lnTo>
                <a:cubicBezTo>
                  <a:pt x="141" y="4067"/>
                  <a:pt x="145" y="3766"/>
                  <a:pt x="149" y="3364"/>
                </a:cubicBezTo>
                <a:cubicBezTo>
                  <a:pt x="153" y="2962"/>
                  <a:pt x="143" y="2090"/>
                  <a:pt x="137" y="1651"/>
                </a:cubicBezTo>
                <a:cubicBezTo>
                  <a:pt x="131" y="1212"/>
                  <a:pt x="138" y="971"/>
                  <a:pt x="139" y="710"/>
                </a:cubicBezTo>
                <a:cubicBezTo>
                  <a:pt x="141" y="448"/>
                  <a:pt x="136" y="184"/>
                  <a:pt x="136" y="65"/>
                </a:cubicBezTo>
                <a:cubicBezTo>
                  <a:pt x="136" y="30"/>
                  <a:pt x="102" y="18"/>
                  <a:pt x="102" y="18"/>
                </a:cubicBezTo>
                <a:cubicBezTo>
                  <a:pt x="41" y="0"/>
                  <a:pt x="1" y="7"/>
                  <a:pt x="1" y="7"/>
                </a:cubicBezTo>
                <a:lnTo>
                  <a:pt x="0" y="4061"/>
                </a:lnTo>
                <a:close/>
              </a:path>
            </a:pathLst>
          </a:custGeom>
          <a:solidFill>
            <a:srgbClr val="6ED896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Arial"/>
              <a:ea typeface="Arial Unicode MS" pitchFamily="34" charset="-128"/>
            </a:endParaRPr>
          </a:p>
        </p:txBody>
      </p:sp>
      <p:sp>
        <p:nvSpPr>
          <p:cNvPr id="1028" name="Freeform 4"/>
          <p:cNvSpPr>
            <a:spLocks noChangeArrowheads="1"/>
          </p:cNvSpPr>
          <p:nvPr/>
        </p:nvSpPr>
        <p:spPr bwMode="auto">
          <a:xfrm>
            <a:off x="-3175" y="0"/>
            <a:ext cx="247650" cy="3270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50" y="0"/>
              </a:cxn>
              <a:cxn ang="0">
                <a:pos x="144" y="149"/>
              </a:cxn>
              <a:cxn ang="0">
                <a:pos x="87" y="197"/>
              </a:cxn>
              <a:cxn ang="0">
                <a:pos x="0" y="197"/>
              </a:cxn>
              <a:cxn ang="0">
                <a:pos x="2" y="0"/>
              </a:cxn>
            </a:cxnLst>
            <a:rect l="0" t="0" r="r" b="b"/>
            <a:pathLst>
              <a:path w="156" h="206">
                <a:moveTo>
                  <a:pt x="2" y="0"/>
                </a:moveTo>
                <a:lnTo>
                  <a:pt x="150" y="0"/>
                </a:lnTo>
                <a:cubicBezTo>
                  <a:pt x="156" y="71"/>
                  <a:pt x="144" y="149"/>
                  <a:pt x="144" y="149"/>
                </a:cubicBezTo>
                <a:cubicBezTo>
                  <a:pt x="133" y="181"/>
                  <a:pt x="111" y="189"/>
                  <a:pt x="87" y="197"/>
                </a:cubicBezTo>
                <a:cubicBezTo>
                  <a:pt x="44" y="206"/>
                  <a:pt x="0" y="197"/>
                  <a:pt x="0" y="197"/>
                </a:cubicBezTo>
                <a:lnTo>
                  <a:pt x="2" y="0"/>
                </a:lnTo>
                <a:close/>
              </a:path>
            </a:pathLst>
          </a:custGeom>
          <a:solidFill>
            <a:srgbClr val="699EF3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Arial"/>
              <a:ea typeface="Arial Unicode MS" pitchFamily="34" charset="-128"/>
            </a:endParaRP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7AB41C-CE5B-4051-AAD9-0B023B304B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6132513" y="457200"/>
            <a:ext cx="917575" cy="635000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solidFill>
            <a:srgbClr val="E466B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Arial"/>
              <a:ea typeface="Arial Unicode MS" pitchFamily="34" charset="-128"/>
            </a:endParaRPr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8085138" y="457200"/>
            <a:ext cx="917575" cy="63658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rgbClr val="6ED89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Arial"/>
              <a:ea typeface="Arial Unicode MS" pitchFamily="34" charset="-128"/>
            </a:endParaRPr>
          </a:p>
        </p:txBody>
      </p:sp>
      <p:sp>
        <p:nvSpPr>
          <p:cNvPr id="1035" name="Freeform 11"/>
          <p:cNvSpPr>
            <a:spLocks noChangeArrowheads="1"/>
          </p:cNvSpPr>
          <p:nvPr/>
        </p:nvSpPr>
        <p:spPr bwMode="auto">
          <a:xfrm>
            <a:off x="7113588" y="457200"/>
            <a:ext cx="917575" cy="63658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0">
            <a:blip r:embed="rId14" cstate="email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Arial"/>
              <a:ea typeface="Arial Unicode MS" pitchFamily="34" charset="-128"/>
            </a:endParaRPr>
          </a:p>
        </p:txBody>
      </p:sp>
      <p:sp>
        <p:nvSpPr>
          <p:cNvPr id="1036" name="Freeform 12"/>
          <p:cNvSpPr>
            <a:spLocks noChangeArrowheads="1"/>
          </p:cNvSpPr>
          <p:nvPr/>
        </p:nvSpPr>
        <p:spPr bwMode="auto">
          <a:xfrm>
            <a:off x="6132513" y="457200"/>
            <a:ext cx="917575" cy="635000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0">
            <a:blip r:embed="rId15" cstate="email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Arial"/>
              <a:ea typeface="Arial Unicode MS" pitchFamily="34" charset="-128"/>
            </a:endParaRPr>
          </a:p>
        </p:txBody>
      </p:sp>
      <p:sp>
        <p:nvSpPr>
          <p:cNvPr id="1037" name="Freeform 13"/>
          <p:cNvSpPr>
            <a:spLocks noChangeArrowheads="1"/>
          </p:cNvSpPr>
          <p:nvPr/>
        </p:nvSpPr>
        <p:spPr bwMode="auto">
          <a:xfrm>
            <a:off x="7107238" y="452438"/>
            <a:ext cx="930275" cy="6445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rgbClr val="699EF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Arial"/>
              <a:ea typeface="Arial Unicode MS" pitchFamily="34" charset="-128"/>
            </a:endParaRPr>
          </a:p>
        </p:txBody>
      </p:sp>
      <p:sp>
        <p:nvSpPr>
          <p:cNvPr id="1038" name="Freeform 14"/>
          <p:cNvSpPr>
            <a:spLocks noChangeArrowheads="1"/>
          </p:cNvSpPr>
          <p:nvPr/>
        </p:nvSpPr>
        <p:spPr bwMode="auto">
          <a:xfrm>
            <a:off x="8085138" y="457200"/>
            <a:ext cx="917575" cy="63658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0">
            <a:blip r:embed="rId16" cstate="email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Arial"/>
              <a:ea typeface="Arial Unicode MS" pitchFamily="34" charset="-128"/>
            </a:endParaRPr>
          </a:p>
        </p:txBody>
      </p:sp>
      <p:pic>
        <p:nvPicPr>
          <p:cNvPr id="2064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65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-204788"/>
            <a:ext cx="5818188" cy="19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</p:spTree>
    <p:extLst>
      <p:ext uri="{BB962C8B-B14F-4D97-AF65-F5344CB8AC3E}">
        <p14:creationId xmlns:p14="http://schemas.microsoft.com/office/powerpoint/2010/main" xmlns="" val="59368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990033"/>
        </a:buClr>
        <a:buSzPct val="100000"/>
        <a:buFont typeface="Arial" pitchFamily="34" charset="0"/>
        <a:defRPr sz="4000" b="1">
          <a:solidFill>
            <a:srgbClr val="990033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990033"/>
        </a:buClr>
        <a:buSzPct val="100000"/>
        <a:buFont typeface="Arial" pitchFamily="34" charset="0"/>
        <a:defRPr sz="4000" b="1">
          <a:solidFill>
            <a:srgbClr val="990033"/>
          </a:solidFill>
          <a:latin typeface="Arial" charset="0"/>
          <a:ea typeface="Arial Unicode MS" pitchFamily="34" charset="-128"/>
          <a:cs typeface="Arial Unicode MS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990033"/>
        </a:buClr>
        <a:buSzPct val="100000"/>
        <a:buFont typeface="Arial" pitchFamily="34" charset="0"/>
        <a:defRPr sz="4000" b="1">
          <a:solidFill>
            <a:srgbClr val="990033"/>
          </a:solidFill>
          <a:latin typeface="Arial" charset="0"/>
          <a:ea typeface="Arial Unicode MS" pitchFamily="34" charset="-128"/>
          <a:cs typeface="Arial Unicode MS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990033"/>
        </a:buClr>
        <a:buSzPct val="100000"/>
        <a:buFont typeface="Arial" pitchFamily="34" charset="0"/>
        <a:defRPr sz="4000" b="1">
          <a:solidFill>
            <a:srgbClr val="990033"/>
          </a:solidFill>
          <a:latin typeface="Arial" charset="0"/>
          <a:ea typeface="Arial Unicode MS" pitchFamily="34" charset="-128"/>
          <a:cs typeface="Arial Unicode MS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990033"/>
        </a:buClr>
        <a:buSzPct val="100000"/>
        <a:buFont typeface="Arial" pitchFamily="34" charset="0"/>
        <a:defRPr sz="4000" b="1">
          <a:solidFill>
            <a:srgbClr val="990033"/>
          </a:solidFill>
          <a:latin typeface="Arial" charset="0"/>
          <a:ea typeface="Arial Unicode MS" pitchFamily="34" charset="-128"/>
          <a:cs typeface="Arial Unicode MS" charset="0"/>
        </a:defRPr>
      </a:lvl5pPr>
      <a:lvl6pPr marL="1536700" indent="-2159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>
          <a:solidFill>
            <a:srgbClr val="990033"/>
          </a:solidFill>
          <a:latin typeface="Arial" charset="0"/>
          <a:cs typeface="Arial Unicode MS" charset="0"/>
        </a:defRPr>
      </a:lvl6pPr>
      <a:lvl7pPr marL="1993900" indent="-2159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>
          <a:solidFill>
            <a:srgbClr val="990033"/>
          </a:solidFill>
          <a:latin typeface="Arial" charset="0"/>
          <a:cs typeface="Arial Unicode MS" charset="0"/>
        </a:defRPr>
      </a:lvl7pPr>
      <a:lvl8pPr marL="2451100" indent="-2159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>
          <a:solidFill>
            <a:srgbClr val="990033"/>
          </a:solidFill>
          <a:latin typeface="Arial" charset="0"/>
          <a:cs typeface="Arial Unicode MS" charset="0"/>
        </a:defRPr>
      </a:lvl8pPr>
      <a:lvl9pPr marL="2908300" indent="-2159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>
          <a:solidFill>
            <a:srgbClr val="990033"/>
          </a:solidFill>
          <a:latin typeface="Arial" charset="0"/>
          <a:cs typeface="Arial Unicode MS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laycast.ru/uploads/2015/07/04/142137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1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167962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8680"/>
            <a:ext cx="566737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937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357299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Далее, делаем куколкам талию. Перевязываем ниткой и закрепляем.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44034" name="Picture 2" descr="https://ped-kopilka.ru/upload/blogs2/2016/3/37889_de1e8ac1eee4b8168828a9786dbda560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496"/>
            <a:ext cx="5934075" cy="3333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285861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Связываем по краям ручки. И разрезаем края.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45058" name="Picture 2" descr="https://ped-kopilka.ru/upload/blogs2/2016/3/37889_0d652f79772e6c700f8d8c69b05435a2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786058"/>
            <a:ext cx="5934075" cy="3333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42984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Делаем белую юбочку (ровняем ножницами, разрезаем). </a:t>
            </a:r>
            <a:r>
              <a:rPr lang="ru-RU" dirty="0" err="1" smtClean="0"/>
              <a:t>Мартиничка</a:t>
            </a:r>
            <a:r>
              <a:rPr lang="ru-RU" dirty="0" smtClean="0"/>
              <a:t> – девочка готова.</a:t>
            </a:r>
            <a:br>
              <a:rPr lang="ru-RU" dirty="0" smtClean="0"/>
            </a:br>
            <a:r>
              <a:rPr lang="ru-RU" dirty="0" smtClean="0"/>
              <a:t>Теперь работаем со второй красной куклой – это будет мальчик. Для этого юбочку делим пополам, внизу пучки нитей обвязываем, как и ручки. Получились ножки.</a:t>
            </a:r>
            <a:endParaRPr lang="ru-RU" dirty="0"/>
          </a:p>
        </p:txBody>
      </p:sp>
      <p:pic>
        <p:nvPicPr>
          <p:cNvPr id="46082" name="Picture 2" descr="https://ped-kopilka.ru/upload/blogs2/2016/3/37889_d33cb224cb118387da27000e225ec1db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24250"/>
            <a:ext cx="5934075" cy="3119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ped-kopilka.ru/upload/comments/2517_beacbac4c7accf52373f50168293febb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214554"/>
            <a:ext cx="5229225" cy="4371975"/>
          </a:xfrm>
          <a:prstGeom prst="rect">
            <a:avLst/>
          </a:prstGeom>
          <a:noFill/>
        </p:spPr>
      </p:pic>
      <p:pic>
        <p:nvPicPr>
          <p:cNvPr id="47108" name="Picture 4" descr="https://b1.culture.ru/c/6569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642918"/>
            <a:ext cx="3357554" cy="2236240"/>
          </a:xfrm>
          <a:prstGeom prst="rect">
            <a:avLst/>
          </a:prstGeom>
          <a:noFill/>
        </p:spPr>
      </p:pic>
      <p:pic>
        <p:nvPicPr>
          <p:cNvPr id="47110" name="Picture 6" descr="http://risovach.ru/upload/2017/03/generator/martenicy_138796199_orig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87502" y="-5486399"/>
            <a:ext cx="3513072" cy="2342048"/>
          </a:xfrm>
          <a:prstGeom prst="rect">
            <a:avLst/>
          </a:prstGeom>
          <a:noFill/>
        </p:spPr>
      </p:pic>
      <p:pic>
        <p:nvPicPr>
          <p:cNvPr id="5" name="Рисунок 4" descr="http://risovach.ru/upload/2017/03/generator/martenicy_138796199_orig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643314"/>
            <a:ext cx="29289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ukly_iz_nit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214422"/>
            <a:ext cx="7500990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560" y="1772816"/>
            <a:ext cx="5659591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  <a:buFont typeface="Arial" charset="0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«Истоки способностей и дарований детей – на кончиках их пальцев. Чем больше уверенности в движениях детской руки, тем тоньше взаимодействие руки с орудием труда, сложнее движения, ярче творческая стихия детского разума. А чем больше мастерства в детской руке, тем ребенок умнее…»</a:t>
            </a:r>
          </a:p>
        </p:txBody>
      </p:sp>
      <p:pic>
        <p:nvPicPr>
          <p:cNvPr id="3" name="Picture 7" descr="C:\Users\tohiba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2378" y="2869507"/>
            <a:ext cx="2411760" cy="33943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476672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Василий Александрович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Сухомлинский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4put.ru/pictures/max/75/23098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2934"/>
            <a:ext cx="9225121" cy="693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706020"/>
            <a:ext cx="1000770" cy="96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8820472" cy="280831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«Рука – это выдвинувшийся вперёд человеческий мозг» 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altLang="ru-RU" sz="2400" b="1" dirty="0" smtClean="0">
                <a:solidFill>
                  <a:srgbClr val="002060"/>
                </a:solidFill>
              </a:rPr>
              <a:t>                                                                              </a:t>
            </a:r>
            <a:r>
              <a:rPr lang="ru-RU" altLang="ru-RU" sz="2400" b="1" dirty="0" err="1" smtClean="0">
                <a:solidFill>
                  <a:srgbClr val="002060"/>
                </a:solidFill>
              </a:rPr>
              <a:t>Э.Кант</a:t>
            </a:r>
            <a:r>
              <a:rPr lang="ru-RU" altLang="ru-RU" dirty="0" smtClean="0"/>
              <a:t>                                            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 ребенка находится на кончиках его пальцев»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002060"/>
                </a:solidFill>
              </a:rPr>
              <a:t>                                                                   </a:t>
            </a:r>
            <a:r>
              <a:rPr lang="ru-RU" altLang="ru-RU" sz="2400" b="1" dirty="0" err="1" smtClean="0">
                <a:solidFill>
                  <a:srgbClr val="002060"/>
                </a:solidFill>
              </a:rPr>
              <a:t>В.А.Сухомлинский</a:t>
            </a:r>
            <a:endParaRPr lang="ru-RU" alt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3" name="Picture 4" descr="C:\Documents and Settings\Светлана\Рабочий стол\картинки 2\математика\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576" y="3575596"/>
            <a:ext cx="3004368" cy="308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Светлана\Рабочий стол\картинки 1\инструменты\животные\AG00052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77853"/>
            <a:ext cx="3240360" cy="20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72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ed-kopilka.ru/upload/blogs2/2016/3/37889_3eafaaa4448b0b51fca4e2153f8c199c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50122"/>
            <a:ext cx="7072362" cy="44507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9" y="1214422"/>
            <a:ext cx="721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Как сделать куколку из ниток</a:t>
            </a:r>
            <a:endParaRPr lang="ru-RU" sz="36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714488"/>
            <a:ext cx="71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Необходимые материалы и инструменты</a:t>
            </a:r>
          </a:p>
          <a:p>
            <a:r>
              <a:rPr lang="ru-RU" sz="2000" dirty="0" smtClean="0">
                <a:latin typeface="Bookman Old Style" pitchFamily="18" charset="0"/>
              </a:rPr>
              <a:t>– нитки разных цветов (мулине, шерстяные, льняные);</a:t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>– картон (размер 9*6 см, можно и другой размер), чем больше размер картона, тем больше куколка;</a:t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>– ножницы.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2050" name="Picture 2" descr="C:\Users\дом\Desktop\37889_cb45d578ee218381323b71da7c2354c9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6086" y="3357562"/>
            <a:ext cx="5806916" cy="3262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1019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214422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Ход работы:</a:t>
            </a:r>
          </a:p>
          <a:p>
            <a:r>
              <a:rPr lang="ru-RU" sz="2400" dirty="0" smtClean="0">
                <a:latin typeface="Bookman Old Style" pitchFamily="18" charset="0"/>
              </a:rPr>
              <a:t>Наматываем ниточки на длинную сторону картона (25-30 витков).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3074" name="Picture 2" descr="https://ped-kopilka.ru/upload/blogs2/2016/3/37889_14371ce499d4c5136ddf9f121fcfced6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496"/>
            <a:ext cx="6636588" cy="3728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357298"/>
            <a:ext cx="54292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Снимите моточек ниток с картона и перевяжите с одной стороны, чтобы зафиксировать середину.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39938" name="Picture 2" descr="https://ped-kopilka.ru/upload/blogs2/2016/3/37889_da1aab22d16ec94ba69d433b3ce7ce78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286124"/>
            <a:ext cx="5934075" cy="3333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42985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Связываем сверху пучок и получаем головку.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40962" name="Picture 2" descr="https://ped-kopilka.ru/upload/blogs2/2016/3/37889_3f622f12173f13dee2fca3a1c78ee0d6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643182"/>
            <a:ext cx="6739461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28586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Изготовление ручек.</a:t>
            </a:r>
            <a:r>
              <a:rPr lang="ru-RU" sz="2400" dirty="0" smtClean="0">
                <a:latin typeface="Bookman Old Style" pitchFamily="18" charset="0"/>
              </a:rPr>
              <a:t/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Наматываем нитки на картонный шаблон по узкой стороне.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41986" name="Picture 2" descr="https://ped-kopilka.ru/upload/blogs2/2016/3/37889_58e88c1166fb003abf4f6d0af41837eb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496"/>
            <a:ext cx="6429420" cy="3612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ped-kopilka.ru/upload/blogs2/2016/3/37889_b67090c8b0a720296327095a320f3b94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86058"/>
            <a:ext cx="6442714" cy="3619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286000" y="1214423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Снимаем с шаблона моточки и под головку вкладываем ручки.</a:t>
            </a:r>
            <a:endParaRPr lang="ru-RU" sz="28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626</TotalTime>
  <Words>177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Кнопка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рук у детей с ОВЗ</dc:title>
  <dc:creator>tohiba</dc:creator>
  <cp:lastModifiedBy>Школа</cp:lastModifiedBy>
  <cp:revision>72</cp:revision>
  <dcterms:created xsi:type="dcterms:W3CDTF">2014-02-26T07:14:13Z</dcterms:created>
  <dcterms:modified xsi:type="dcterms:W3CDTF">2019-12-17T06:31:31Z</dcterms:modified>
</cp:coreProperties>
</file>