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1" r:id="rId6"/>
    <p:sldId id="259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6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altLang="ru-RU" sz="5400" b="1" dirty="0">
                <a:solidFill>
                  <a:prstClr val="black"/>
                </a:solidFill>
                <a:latin typeface="Arial"/>
              </a:rPr>
              <a:t>Якутские охотничьи традиции и обряды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869160"/>
            <a:ext cx="4928592" cy="1008112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/>
              <a:t>Выполнил: </a:t>
            </a:r>
            <a:r>
              <a:rPr lang="ru-RU" sz="1800" dirty="0" err="1" smtClean="0"/>
              <a:t>Низамутдинов</a:t>
            </a:r>
            <a:r>
              <a:rPr lang="ru-RU" sz="1800" dirty="0" smtClean="0"/>
              <a:t> И.Р. </a:t>
            </a:r>
          </a:p>
          <a:p>
            <a:pPr algn="r"/>
            <a:r>
              <a:rPr lang="ru-RU" sz="1800" dirty="0"/>
              <a:t>у</a:t>
            </a:r>
            <a:r>
              <a:rPr lang="ru-RU" sz="1800" smtClean="0"/>
              <a:t>читель </a:t>
            </a:r>
            <a:r>
              <a:rPr lang="ru-RU" sz="1800" dirty="0" smtClean="0"/>
              <a:t>МБОУ «Икшурминская средняя школа»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809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704" y="18864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Обряд  посвящения в охотники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старину при его проведении в гости приходили соседи, принося с собой мелкие охотничьи трофеи. Смешивали девять видов крови разных животных и окунали в нее лучшую стрелу.</a:t>
            </a:r>
            <a:r>
              <a:rPr kumimoji="0" lang="ru-RU" altLang="ru-RU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Три старухи во дворе садились друг против друга на шкуру лося, и по объему девяти стрел вырезали из кожи колчан. Затем, также передавая друг другу, укладывали в колчан стрелы. Последнюю девятую клала самая старая. Когда все было готово, будущий охотник выходил во двор, и старухи одевали на него колчан и костяной щиток на запястье, предохраняющий руку при стрельбе из лука.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LYAZ\Desktop\969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518780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LYAZ\Desktop\img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716" r="19249" b="5022"/>
          <a:stretch/>
        </p:blipFill>
        <p:spPr bwMode="auto">
          <a:xfrm>
            <a:off x="5724128" y="404664"/>
            <a:ext cx="3123999" cy="590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78497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prstClr val="black"/>
                </a:solidFill>
                <a:latin typeface="Times New Roman" pitchFamily="18" charset="0"/>
              </a:rPr>
              <a:t>Отношение якутских предков </a:t>
            </a:r>
            <a:r>
              <a:rPr lang="ru-RU" altLang="ru-RU" sz="3600" b="1" dirty="0">
                <a:solidFill>
                  <a:prstClr val="black"/>
                </a:solidFill>
                <a:latin typeface="Times New Roman" pitchFamily="18" charset="0"/>
              </a:rPr>
              <a:t>к </a:t>
            </a:r>
            <a:r>
              <a:rPr lang="ru-RU" altLang="ru-RU" sz="3600" b="1" dirty="0" smtClean="0">
                <a:solidFill>
                  <a:prstClr val="black"/>
                </a:solidFill>
                <a:latin typeface="Times New Roman" pitchFamily="18" charset="0"/>
              </a:rPr>
              <a:t>природе.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</a:rPr>
              <a:t>Центральной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</a:rPr>
              <a:t>фигурой охотничьих обрядов и поверий якутов является </a:t>
            </a:r>
            <a:r>
              <a:rPr lang="ru-RU" altLang="ru-RU" sz="2800" b="1" i="1" u="sng" dirty="0" err="1">
                <a:solidFill>
                  <a:prstClr val="black"/>
                </a:solidFill>
                <a:latin typeface="Times New Roman" pitchFamily="18" charset="0"/>
              </a:rPr>
              <a:t>Баай</a:t>
            </a:r>
            <a:r>
              <a:rPr lang="ru-RU" altLang="ru-RU" sz="2800" b="1" i="1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altLang="ru-RU" sz="2800" b="1" i="1" u="sng" dirty="0" err="1">
                <a:solidFill>
                  <a:prstClr val="black"/>
                </a:solidFill>
                <a:latin typeface="Times New Roman" pitchFamily="18" charset="0"/>
              </a:rPr>
              <a:t>Байанай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</a:rPr>
              <a:t>. Его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</a:rPr>
              <a:t>изображают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</a:rPr>
              <a:t>веселым стариком, обросшим рыжими или черными волосами, носящим доху из оленьих шкур, бегающим по лесу или ездящим верхом на олене. </a:t>
            </a:r>
          </a:p>
        </p:txBody>
      </p:sp>
    </p:spTree>
    <p:extLst>
      <p:ext uri="{BB962C8B-B14F-4D97-AF65-F5344CB8AC3E}">
        <p14:creationId xmlns:p14="http://schemas.microsoft.com/office/powerpoint/2010/main" val="34396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LYAZ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3" y="1484784"/>
            <a:ext cx="7416824" cy="476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369061"/>
            <a:ext cx="5616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dirty="0" err="1">
                <a:solidFill>
                  <a:prstClr val="black"/>
                </a:solidFill>
                <a:latin typeface="Times New Roman" pitchFamily="18" charset="0"/>
              </a:rPr>
              <a:t>Баай</a:t>
            </a:r>
            <a:r>
              <a:rPr lang="ru-RU" altLang="ru-RU" sz="4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altLang="ru-RU" sz="4400" dirty="0" err="1">
                <a:solidFill>
                  <a:prstClr val="black"/>
                </a:solidFill>
                <a:latin typeface="Times New Roman" pitchFamily="18" charset="0"/>
              </a:rPr>
              <a:t>Байанай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025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LYAZ\Desktop\920b2682dec891c909147355f640b0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52850" cy="506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2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980728"/>
            <a:ext cx="5976664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</a:rPr>
              <a:t>    Орел </a:t>
            </a:r>
            <a:r>
              <a:rPr lang="ru-RU" sz="2800" dirty="0">
                <a:solidFill>
                  <a:prstClr val="black"/>
                </a:solidFill>
                <a:latin typeface="Times New Roman"/>
              </a:rPr>
              <a:t>это царь птиц. </a:t>
            </a:r>
            <a:endParaRPr lang="ru-RU" sz="2800" dirty="0" smtClean="0">
              <a:solidFill>
                <a:prstClr val="black"/>
              </a:solidFill>
              <a:latin typeface="Times New Roman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</a:rPr>
              <a:t>    Отстрел </a:t>
            </a:r>
            <a:r>
              <a:rPr lang="ru-RU" sz="2800" dirty="0">
                <a:solidFill>
                  <a:prstClr val="black"/>
                </a:solidFill>
                <a:latin typeface="Times New Roman"/>
              </a:rPr>
              <a:t>орлов считался большим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</a:rPr>
              <a:t>грехом.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</a:rPr>
              <a:t>   Существовало </a:t>
            </a:r>
            <a:r>
              <a:rPr lang="ru-RU" sz="2800" dirty="0">
                <a:solidFill>
                  <a:prstClr val="black"/>
                </a:solidFill>
                <a:latin typeface="Times New Roman"/>
              </a:rPr>
              <a:t>поверье, что орел прилетал к жилищу якута умирать. Поэтому орла следует кормить  до смерти и хоронить с почестями. </a:t>
            </a:r>
          </a:p>
        </p:txBody>
      </p:sp>
      <p:pic>
        <p:nvPicPr>
          <p:cNvPr id="1026" name="Picture 2" descr="C:\Users\ILYAZ\Desktop\oryol_217306963_orig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20616" r="17902" b="5322"/>
          <a:stretch/>
        </p:blipFill>
        <p:spPr bwMode="auto">
          <a:xfrm>
            <a:off x="179512" y="1484784"/>
            <a:ext cx="3222605" cy="358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LYAZ\Desktop\10-1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t="15271" r="12866" b="17585"/>
          <a:stretch/>
        </p:blipFill>
        <p:spPr bwMode="auto">
          <a:xfrm>
            <a:off x="1817558" y="476672"/>
            <a:ext cx="5364868" cy="26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284984"/>
            <a:ext cx="8784976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prstClr val="black"/>
                </a:solidFill>
                <a:latin typeface="Times New Roman"/>
              </a:rPr>
              <a:t>    </a:t>
            </a:r>
            <a:r>
              <a:rPr lang="ru-RU" altLang="ru-RU" sz="2800" b="1" dirty="0" err="1" smtClean="0">
                <a:solidFill>
                  <a:prstClr val="black"/>
                </a:solidFill>
                <a:latin typeface="Times New Roman"/>
              </a:rPr>
              <a:t>Стерх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altLang="ru-RU" sz="2800" dirty="0">
                <a:solidFill>
                  <a:prstClr val="black"/>
                </a:solidFill>
                <a:latin typeface="Times New Roman"/>
              </a:rPr>
              <a:t>– священная птица. </a:t>
            </a:r>
            <a:endParaRPr lang="ru-RU" altLang="ru-RU" sz="2800" dirty="0" smtClean="0">
              <a:solidFill>
                <a:prstClr val="black"/>
              </a:solidFill>
              <a:latin typeface="Times New Roman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/>
              </a:rPr>
              <a:t>    Она </a:t>
            </a:r>
            <a:r>
              <a:rPr lang="ru-RU" altLang="ru-RU" sz="2800" dirty="0">
                <a:solidFill>
                  <a:prstClr val="black"/>
                </a:solidFill>
                <a:latin typeface="Times New Roman"/>
              </a:rPr>
              <a:t>олицетворение доброты и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/>
              </a:rPr>
              <a:t>красоты.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/>
              </a:rPr>
              <a:t>   Якуты </a:t>
            </a:r>
            <a:r>
              <a:rPr lang="ru-RU" altLang="ru-RU" sz="2800" dirty="0">
                <a:solidFill>
                  <a:prstClr val="black"/>
                </a:solidFill>
                <a:latin typeface="Times New Roman"/>
              </a:rPr>
              <a:t>считали, что </a:t>
            </a:r>
            <a:r>
              <a:rPr lang="ru-RU" altLang="ru-RU" sz="2800" dirty="0" err="1">
                <a:solidFill>
                  <a:prstClr val="black"/>
                </a:solidFill>
                <a:latin typeface="Times New Roman"/>
              </a:rPr>
              <a:t>стерх</a:t>
            </a:r>
            <a:r>
              <a:rPr lang="ru-RU" altLang="ru-RU" sz="2800" dirty="0">
                <a:solidFill>
                  <a:prstClr val="black"/>
                </a:solidFill>
                <a:latin typeface="Times New Roman"/>
              </a:rPr>
              <a:t> показывается людям только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/>
              </a:rPr>
              <a:t>к счастью</a:t>
            </a:r>
            <a:r>
              <a:rPr lang="ru-RU" altLang="ru-RU" sz="2800" dirty="0">
                <a:solidFill>
                  <a:prstClr val="black"/>
                </a:solidFill>
                <a:latin typeface="Times New Roman"/>
              </a:rPr>
              <a:t>. Места где видели танец и пение </a:t>
            </a:r>
            <a:r>
              <a:rPr lang="ru-RU" altLang="ru-RU" sz="2800" dirty="0" err="1">
                <a:solidFill>
                  <a:prstClr val="black"/>
                </a:solidFill>
                <a:latin typeface="Times New Roman"/>
              </a:rPr>
              <a:t>стерхов</a:t>
            </a:r>
            <a:r>
              <a:rPr lang="ru-RU" altLang="ru-RU" sz="2800" dirty="0">
                <a:solidFill>
                  <a:prstClr val="black"/>
                </a:solidFill>
                <a:latin typeface="Times New Roman"/>
              </a:rPr>
              <a:t>, относили к священным. 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8049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LYAZ\Desktop\Brown_Bears_Stones_Sitting_Grass_541101_2048x2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0" y="980728"/>
            <a:ext cx="3848048" cy="51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1164134"/>
            <a:ext cx="4896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/>
              </a:rPr>
              <a:t>Из диких млекопитающих наиболее почитаемым считается медведь, но он не относится к священным. Существовало поверье, что о медведе нельзя говорить худые слова, ругать, громко говорить вслух слово «медведь». </a:t>
            </a:r>
          </a:p>
        </p:txBody>
      </p:sp>
    </p:spTree>
    <p:extLst>
      <p:ext uri="{BB962C8B-B14F-4D97-AF65-F5344CB8AC3E}">
        <p14:creationId xmlns:p14="http://schemas.microsoft.com/office/powerpoint/2010/main" val="29914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</TotalTime>
  <Words>276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Candara</vt:lpstr>
      <vt:lpstr>Symbol</vt:lpstr>
      <vt:lpstr>Times New Roman</vt:lpstr>
      <vt:lpstr>Волна</vt:lpstr>
      <vt:lpstr>Якутские охотничьи традиции и обряды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Якутские охотничьи традиции и обряды</dc:title>
  <dc:creator>ILYAZ</dc:creator>
  <cp:lastModifiedBy>Пользователь</cp:lastModifiedBy>
  <cp:revision>18</cp:revision>
  <dcterms:created xsi:type="dcterms:W3CDTF">2020-12-21T10:13:47Z</dcterms:created>
  <dcterms:modified xsi:type="dcterms:W3CDTF">2021-01-27T06:40:23Z</dcterms:modified>
</cp:coreProperties>
</file>