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3" r:id="rId2"/>
    <p:sldId id="280" r:id="rId3"/>
    <p:sldId id="276" r:id="rId4"/>
    <p:sldId id="267" r:id="rId5"/>
    <p:sldId id="272" r:id="rId6"/>
    <p:sldId id="273" r:id="rId7"/>
    <p:sldId id="256" r:id="rId8"/>
    <p:sldId id="259" r:id="rId9"/>
    <p:sldId id="257" r:id="rId10"/>
    <p:sldId id="258" r:id="rId11"/>
    <p:sldId id="269" r:id="rId12"/>
    <p:sldId id="261" r:id="rId13"/>
    <p:sldId id="265" r:id="rId14"/>
    <p:sldId id="262" r:id="rId15"/>
    <p:sldId id="277" r:id="rId16"/>
    <p:sldId id="278" r:id="rId17"/>
    <p:sldId id="279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31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5232D5-CB8D-4A69-8FC6-F29B4A8C5884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0F81134-7D2E-4D7A-99AD-BA755600B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571007930" TargetMode="External"/><Relationship Id="rId2" Type="http://schemas.openxmlformats.org/officeDocument/2006/relationships/hyperlink" Target="https://drive.google.com/file/d/1fdOLXl8aEgEZ8B162aeKuMtF4j_ktVdg/view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872" y="1870364"/>
            <a:ext cx="10044545" cy="27016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Навигатор дополнительного образования.    </a:t>
            </a:r>
            <a:br>
              <a:rPr lang="ru-RU" sz="2400" b="1" dirty="0" smtClean="0"/>
            </a:br>
            <a:r>
              <a:rPr lang="ru-RU" sz="2400" b="1" dirty="0" smtClean="0"/>
              <a:t>Персонифицированное </a:t>
            </a:r>
            <a:r>
              <a:rPr lang="ru-RU" sz="2400" b="1" dirty="0"/>
              <a:t>финансирование дополнительного образования</a:t>
            </a:r>
            <a:br>
              <a:rPr lang="ru-RU" sz="2400" b="1" dirty="0"/>
            </a:br>
            <a:r>
              <a:rPr lang="ru-RU" sz="2400" b="1" dirty="0"/>
              <a:t> в Пировском муниципальном округе 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5527" y="5112327"/>
            <a:ext cx="4087091" cy="149629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1600" dirty="0" smtClean="0"/>
              <a:t>Руководитель    муниципального опорного центра дополнительного образования детей  Мальцева Яна Алексеевна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1"/>
            <a:ext cx="3435928" cy="275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609599"/>
            <a:ext cx="8805079" cy="141849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Основные принципы </a:t>
            </a:r>
            <a:r>
              <a:rPr lang="ru-RU" b="1" dirty="0" smtClean="0"/>
              <a:t>системы</a:t>
            </a:r>
            <a:br>
              <a:rPr lang="ru-RU" b="1" dirty="0" smtClean="0"/>
            </a:br>
            <a:r>
              <a:rPr lang="ru-RU" b="1" dirty="0" smtClean="0"/>
              <a:t> ПФДОД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062" y="1828800"/>
            <a:ext cx="8429940" cy="4853354"/>
          </a:xfrm>
        </p:spPr>
        <p:txBody>
          <a:bodyPr>
            <a:normAutofit/>
          </a:bodyPr>
          <a:lstStyle/>
          <a:p>
            <a:r>
              <a:rPr lang="ru-RU" dirty="0"/>
              <a:t>1. Равный и свободный доступ детей (без конкурсного отбора, квот и т.д.) к получению сертификата на обучение по дополнительным общеобразовательным программам </a:t>
            </a:r>
          </a:p>
          <a:p>
            <a:r>
              <a:rPr lang="ru-RU" dirty="0" smtClean="0"/>
              <a:t>2</a:t>
            </a:r>
            <a:r>
              <a:rPr lang="ru-RU" dirty="0"/>
              <a:t>. Свобода выбора ребенком и его семьей любой дополнительной общеобразовательной программы, реализуемой на территории </a:t>
            </a:r>
            <a:r>
              <a:rPr lang="ru-RU" dirty="0" smtClean="0"/>
              <a:t>Красноярского края.</a:t>
            </a:r>
            <a:endParaRPr lang="ru-RU" dirty="0"/>
          </a:p>
          <a:p>
            <a:r>
              <a:rPr lang="ru-RU" dirty="0"/>
              <a:t>3. Право ребенка в любой момент поступить (при открытом наборе на программу) на обучение или сменить дополнительную общеобразовательную программу, по которой он проходит </a:t>
            </a:r>
            <a:r>
              <a:rPr lang="ru-RU" dirty="0" smtClean="0"/>
              <a:t>обучение.</a:t>
            </a:r>
            <a:endParaRPr lang="ru-RU" dirty="0"/>
          </a:p>
          <a:p>
            <a:r>
              <a:rPr lang="ru-RU" dirty="0"/>
              <a:t>4. Информационная открытость и простота получения информации о порядке получения сертификатов, перечне исполнителей образовательных услуг и реализуемых ими дополнительных общеобразовательных </a:t>
            </a:r>
            <a:r>
              <a:rPr lang="ru-RU" dirty="0" smtClean="0"/>
              <a:t>программах.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1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Основные принципы системы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 ПФДОД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5. Равный доступ исполнителей образовательных услуг независимо от организационно-правовой формы к системе персонифицированного финансирования.</a:t>
            </a:r>
          </a:p>
          <a:p>
            <a:r>
              <a:rPr lang="ru-RU" dirty="0"/>
              <a:t>6. Наличие понятного и прозрачного механизма финансового обеспечения реализации дополнительных общеобразовательных программ поставщиком в соответствии с сертификатами.</a:t>
            </a:r>
          </a:p>
          <a:p>
            <a:r>
              <a:rPr lang="ru-RU" dirty="0"/>
              <a:t>7. Принцип персональной закрепленности средств за получателем сертификата, в том числе именная принадлежность сертификата и запрет (отсутствие возможности) передачи средств третьим лицам.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Сертификат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0103" y="1274618"/>
            <a:ext cx="8596668" cy="4778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Сертификат дополнительного образования – это официальное подтверждение возможности ребенка обучаться в кружках и секциях дополнительного образования за счет средств государства.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Сам </a:t>
            </a:r>
            <a:r>
              <a:rPr lang="ru-RU" dirty="0"/>
              <a:t>сертификат не материален и важным является лишь то, что ребенок внесен в специальный реестр (ничего критического, на сегодняшний день мы все внесены во множество разных реестров).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Нахождение </a:t>
            </a:r>
            <a:r>
              <a:rPr lang="ru-RU" dirty="0"/>
              <a:t>ребенка в реестре является сигналом для государства, что надо платить за его образование. То есть сертификат – это, по сути, инструмент реализации «права» детей на получение бесплатного образования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Средства, которые дает сертификат, можно потратить только на дополнительное обучение детей и только через портал navigator.dvpion.ru. Деньги нельзя использовать на другие цели или обналичить. Все данные о сертификате – срок действия, остаток средств на счете, списания – находятся на сайте Навигатора в личном кабинете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3805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918112" cy="388077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Сертификат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дополнительного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образования</a:t>
            </a:r>
            <a:r>
              <a:rPr lang="ru-RU" dirty="0">
                <a:solidFill>
                  <a:srgbClr val="FF0000"/>
                </a:solidFill>
              </a:rPr>
              <a:t> (</a:t>
            </a:r>
            <a:r>
              <a:rPr lang="ru-RU" b="1" dirty="0">
                <a:solidFill>
                  <a:srgbClr val="FF0000"/>
                </a:solidFill>
              </a:rPr>
              <a:t>учёта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/>
              <a:t>подтверждает возможность получать бесплатное </a:t>
            </a:r>
            <a:r>
              <a:rPr lang="ru-RU" b="1" dirty="0" smtClean="0"/>
              <a:t>дополнительное          </a:t>
            </a:r>
            <a:r>
              <a:rPr lang="ru-RU" dirty="0"/>
              <a:t> </a:t>
            </a:r>
            <a:r>
              <a:rPr lang="ru-RU" b="1" dirty="0"/>
              <a:t>образование</a:t>
            </a:r>
            <a:r>
              <a:rPr lang="ru-RU" dirty="0"/>
              <a:t> в тех кружках и секциях, которые уже ранее финансировались государством. С </a:t>
            </a:r>
            <a:r>
              <a:rPr lang="ru-RU" b="1" dirty="0"/>
              <a:t>сертификатом</a:t>
            </a:r>
            <a:r>
              <a:rPr lang="ru-RU" dirty="0"/>
              <a:t> можно пойти в несколько кружков. Число </a:t>
            </a:r>
            <a:r>
              <a:rPr lang="ru-RU" b="1" dirty="0"/>
              <a:t>сертификатов</a:t>
            </a:r>
            <a:r>
              <a:rPr lang="ru-RU" dirty="0"/>
              <a:t> этого типа не ограничено. 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Сертификат </a:t>
            </a:r>
            <a:r>
              <a:rPr lang="ru-RU" b="1" dirty="0">
                <a:solidFill>
                  <a:srgbClr val="FF0000"/>
                </a:solidFill>
              </a:rPr>
              <a:t>персонифицированного финансирования</a:t>
            </a:r>
            <a:r>
              <a:rPr lang="ru-RU" dirty="0"/>
              <a:t> с </a:t>
            </a:r>
            <a:r>
              <a:rPr lang="ru-RU" dirty="0" smtClean="0"/>
              <a:t>определённым </a:t>
            </a:r>
            <a:r>
              <a:rPr lang="ru-RU" b="1" dirty="0" smtClean="0"/>
              <a:t>номиналом</a:t>
            </a:r>
            <a:r>
              <a:rPr lang="ru-RU" dirty="0"/>
              <a:t>, то есть с «деньгами», представляет </a:t>
            </a:r>
            <a:r>
              <a:rPr lang="ru-RU" dirty="0" smtClean="0"/>
              <a:t>дополнительную возможность </a:t>
            </a:r>
            <a:r>
              <a:rPr lang="ru-RU" dirty="0"/>
              <a:t>пойти на те кружки и секции, которые включены в </a:t>
            </a:r>
            <a:r>
              <a:rPr lang="ru-RU" dirty="0" smtClean="0"/>
              <a:t>систему персонифицированного </a:t>
            </a:r>
            <a:r>
              <a:rPr lang="ru-RU" dirty="0"/>
              <a:t>финансирования. При этом он сохраняет </a:t>
            </a:r>
            <a:r>
              <a:rPr lang="ru-RU" dirty="0" smtClean="0"/>
              <a:t>все возможности </a:t>
            </a:r>
            <a:r>
              <a:rPr lang="ru-RU" dirty="0"/>
              <a:t>сертификата дополнительного образования (учёта).</a:t>
            </a:r>
          </a:p>
          <a:p>
            <a:pPr marL="0" indent="0">
              <a:buNone/>
            </a:pPr>
            <a:r>
              <a:rPr lang="ru-RU" dirty="0"/>
              <a:t>Число сертификатов «с деньгами» ограничено муниципальным бюджетом.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Какие бывают сертификаты 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805353" y="1204280"/>
            <a:ext cx="1863969" cy="973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010391" y="1053301"/>
            <a:ext cx="1863969" cy="973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2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75745" y="1512292"/>
            <a:ext cx="4185623" cy="3048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вариант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5745" y="1930401"/>
            <a:ext cx="4185623" cy="4068617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получения сертификата в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Навигаторе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navigator.dvpion.ru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авторизованному пользователю (родител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«Навигатор дополнительного образования» необходимо в личном кабинете, во вкладке «Дети» нажать «Получить сертификат».</a:t>
            </a:r>
          </a:p>
          <a:p>
            <a:pPr fontAlgn="base"/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выдаст адреса учреждений, куда нужно будет прийти с документами, чтобы подтвердить данные о ребёнке/детях, данные о сертификате, оформить заявление на зачисление средств и согласие на обработку персональных данных. Из документов с собой нужно будет иметь: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рождении ребенка (или паспорт для детей от 14 лет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 ребенка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088383" y="1422400"/>
            <a:ext cx="4185618" cy="4341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2 вариант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88384" y="1930401"/>
            <a:ext cx="4185617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Придите в выбранное учреждение дополнительного образования с паспортом родителя, свидетельством о рождении ребенка, СНИЛС ребенка . Оформите на листе заявление и получите подтверждение о внесении вашего сертификата в реестр.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          Как получить сертификат?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9734" y="4700955"/>
            <a:ext cx="102720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!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Независимо от способов получения сертификата дополнительного образования перед обращением в учреждение, необходимо заранее зарегистрировать личный кабинет в Навигаторе и заполнить в нем информацию о ребенке (детях).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Механизм персонифицированного финансирования</a:t>
            </a:r>
            <a:r>
              <a:rPr lang="ru-RU" dirty="0" smtClean="0"/>
              <a:t> в дополнительном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0" dirty="0" smtClean="0"/>
              <a:t>1)    ребенок получает сертификат;</a:t>
            </a:r>
          </a:p>
          <a:p>
            <a:r>
              <a:rPr lang="ru-RU" sz="2400" b="0" dirty="0" smtClean="0"/>
              <a:t>2)    по этому сертификату родитель получает доступ к персональному счёту в личном кабинете;</a:t>
            </a:r>
          </a:p>
          <a:p>
            <a:r>
              <a:rPr lang="ru-RU" sz="2400" b="0" dirty="0" smtClean="0"/>
              <a:t>3)    родитель вместе с ребёнком выбирает программу из единого навигатора;</a:t>
            </a:r>
          </a:p>
          <a:p>
            <a:r>
              <a:rPr lang="ru-RU" sz="2400" b="0" dirty="0" smtClean="0"/>
              <a:t>4)    заполняется договор;</a:t>
            </a:r>
          </a:p>
          <a:p>
            <a:r>
              <a:rPr lang="ru-RU" sz="2400" b="0" dirty="0" smtClean="0"/>
              <a:t>5)    с сертификата списываются средства</a:t>
            </a:r>
            <a:r>
              <a:rPr lang="ru-RU" b="0" dirty="0" smtClean="0"/>
              <a:t>.</a:t>
            </a:r>
            <a:endParaRPr lang="ru-RU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КОРОТКО О ПФ ДОД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1. Получив сертификат, ребенок может обучаться бесплатно в любой образовательной организации, даже частной.</a:t>
            </a:r>
          </a:p>
          <a:p>
            <a:r>
              <a:rPr lang="ru-RU" sz="2000" b="0" dirty="0" smtClean="0"/>
              <a:t>2. Деньги, необходимые для оплаты обучения выделяются в организацию из бюджета. Это не наличные деньги, а виртуальные, которые нельзя обналичить или использовать на другие цели.</a:t>
            </a:r>
          </a:p>
          <a:p>
            <a:r>
              <a:rPr lang="ru-RU" sz="2000" b="0" dirty="0" smtClean="0"/>
              <a:t>3. Если в течение года сертификат не был использован, то деньги на нем сгорают.</a:t>
            </a:r>
          </a:p>
          <a:p>
            <a:r>
              <a:rPr lang="ru-RU" sz="2000" b="0" dirty="0" smtClean="0"/>
              <a:t>4. Если номинал сертификата превышен стоимостью Программы, то доплачивают эту сумму родители из собственных средств.</a:t>
            </a:r>
            <a:endParaRPr lang="ru-RU" sz="20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ПРЕСЛЕДУЕМЫЕ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0" dirty="0" smtClean="0"/>
              <a:t>Увеличение вовлеченности детей в дополнительное образование за счет увеличения его доступности.</a:t>
            </a:r>
          </a:p>
          <a:p>
            <a:r>
              <a:rPr lang="ru-RU" sz="2000" b="0" dirty="0" smtClean="0"/>
              <a:t> Повышение доверия к органам власти со стороны населения.</a:t>
            </a:r>
          </a:p>
          <a:p>
            <a:r>
              <a:rPr lang="ru-RU" sz="2000" b="0" dirty="0" smtClean="0"/>
              <a:t>Короткий срок освоения и внедрения решения в регионе за счет удобного интерфейса, подробных методических рекомендаций и регламента разделения обязанностей.</a:t>
            </a:r>
          </a:p>
          <a:p>
            <a:r>
              <a:rPr lang="ru-RU" sz="2000" b="0" dirty="0" smtClean="0"/>
              <a:t> Снижение нагрузки на административный персонал начиная со второго года использования решения за счет автоматизации рутинных операций и модуля генерации отчетов.</a:t>
            </a:r>
          </a:p>
          <a:p>
            <a:r>
              <a:rPr lang="ru-RU" sz="2000" b="0" dirty="0" smtClean="0"/>
              <a:t> Выход на качественно новый уровень управления дополнительным образованием на региональном и муниципальном уровне.</a:t>
            </a:r>
            <a:endParaRPr lang="ru-RU" sz="2000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5480" y="2963835"/>
            <a:ext cx="1428750" cy="142875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800" dirty="0" smtClean="0"/>
              <a:t>8 (39166)32-3-10</a:t>
            </a:r>
          </a:p>
          <a:p>
            <a:pPr marL="0" indent="0" algn="r">
              <a:buNone/>
            </a:pPr>
            <a:r>
              <a:rPr lang="ru-RU" sz="1800" dirty="0" smtClean="0"/>
              <a:t>Мальцева Яна Алексеевна,  руководитель МОЦ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У вас есть еще вопросы? Мы готовы на них ответить.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2276" y="2296895"/>
            <a:ext cx="1428750" cy="142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8401" y="3105835"/>
            <a:ext cx="2004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Россия,  66312, Красноярский</a:t>
            </a:r>
          </a:p>
          <a:p>
            <a:r>
              <a:rPr lang="ru-RU" b="1" i="1" dirty="0" smtClean="0"/>
              <a:t> край,</a:t>
            </a:r>
            <a:r>
              <a:rPr lang="ru-RU" dirty="0" smtClean="0"/>
              <a:t> </a:t>
            </a:r>
            <a:r>
              <a:rPr lang="ru-RU" b="1" i="1" dirty="0" smtClean="0"/>
              <a:t>Пировский </a:t>
            </a:r>
          </a:p>
          <a:p>
            <a:r>
              <a:rPr lang="ru-RU" b="1" i="1" dirty="0" smtClean="0"/>
              <a:t>район, </a:t>
            </a:r>
          </a:p>
          <a:p>
            <a:r>
              <a:rPr lang="ru-RU" b="1" i="1" dirty="0" smtClean="0"/>
              <a:t>с. Пировское, </a:t>
            </a:r>
          </a:p>
          <a:p>
            <a:r>
              <a:rPr lang="ru-RU" b="1" i="1" dirty="0" smtClean="0"/>
              <a:t>ул.Гагарина, 12.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88183" y="1097280"/>
            <a:ext cx="4932218" cy="5372793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/>
              <a:t>"Правительству Российской Федерации при разработке национального проекта в сфере образования исходить из того, что в </a:t>
            </a:r>
            <a:r>
              <a:rPr lang="ru-RU" b="0" dirty="0" smtClean="0"/>
              <a:t>2030 </a:t>
            </a:r>
            <a:r>
              <a:rPr lang="ru-RU" b="0" dirty="0"/>
              <a:t>году необходимо обеспечить достижение следующих целей и целевых показателей: 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</a:t>
            </a:r>
            <a:r>
              <a:rPr lang="ru-RU" b="0" dirty="0" smtClean="0"/>
              <a:t>образования».</a:t>
            </a:r>
          </a:p>
          <a:p>
            <a:endParaRPr lang="ru-RU" b="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659476"/>
          </a:xfrm>
        </p:spPr>
        <p:txBody>
          <a:bodyPr/>
          <a:lstStyle/>
          <a:p>
            <a:r>
              <a:rPr lang="ru-RU" dirty="0" smtClean="0"/>
              <a:t> УКАЗ "О </a:t>
            </a:r>
            <a:r>
              <a:rPr lang="ru-RU" dirty="0"/>
              <a:t>национальных целях и стратегических задачах развития Российской Федерации на период до </a:t>
            </a:r>
            <a:r>
              <a:rPr lang="ru-RU" dirty="0" smtClean="0"/>
              <a:t>2030 </a:t>
            </a:r>
            <a:r>
              <a:rPr lang="ru-RU" dirty="0"/>
              <a:t>года"</a:t>
            </a:r>
          </a:p>
        </p:txBody>
      </p:sp>
      <p:pic>
        <p:nvPicPr>
          <p:cNvPr id="1026" name="Picture 2" descr="C:\Users\ЦВР2\Documents\выступление\1504952958_vis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2" y="1870364"/>
            <a:ext cx="486236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74073" y="1097280"/>
            <a:ext cx="3228109" cy="371246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5100" dirty="0" smtClean="0"/>
          </a:p>
          <a:p>
            <a:r>
              <a:rPr lang="ru-RU" sz="5100" dirty="0" smtClean="0"/>
              <a:t>ПРОБЛЕМЫ:</a:t>
            </a:r>
            <a:endParaRPr lang="ru-RU" sz="5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135902" y="1097280"/>
            <a:ext cx="6397986" cy="5303520"/>
          </a:xfrm>
        </p:spPr>
        <p:txBody>
          <a:bodyPr>
            <a:normAutofit fontScale="70000" lnSpcReduction="20000"/>
          </a:bodyPr>
          <a:lstStyle/>
          <a:p>
            <a:endParaRPr lang="ru-RU" b="0" dirty="0" smtClean="0"/>
          </a:p>
          <a:p>
            <a:r>
              <a:rPr lang="ru-RU" b="0" dirty="0" smtClean="0"/>
              <a:t> Отсутствие единой базы данных о программах дополнительного образования реализуемых учреждениями </a:t>
            </a:r>
          </a:p>
          <a:p>
            <a:r>
              <a:rPr lang="ru-RU" b="0" dirty="0" smtClean="0"/>
              <a:t>Отсутствие стандарта представления данных о программах на сайтах учреждений, отсутствие отзывов и оценок.</a:t>
            </a:r>
          </a:p>
          <a:p>
            <a:r>
              <a:rPr lang="ru-RU" b="0" dirty="0" smtClean="0"/>
              <a:t>Отсутствие доступной актуальной информации о наличии свободных мест в группах, расписании, педагогах и обеспечении программ.</a:t>
            </a:r>
          </a:p>
          <a:p>
            <a:r>
              <a:rPr lang="ru-RU" b="0" dirty="0" smtClean="0"/>
              <a:t> Отсутствие системы учета детей вовлеченных в дополнительного образование.</a:t>
            </a:r>
          </a:p>
          <a:p>
            <a:r>
              <a:rPr lang="ru-RU" b="0" dirty="0" smtClean="0"/>
              <a:t>Отсутствие возможности получения услуги записи на обучение по программам дополнительного образования в электронном виде.</a:t>
            </a:r>
          </a:p>
          <a:p>
            <a:r>
              <a:rPr lang="ru-RU" b="0" dirty="0" smtClean="0"/>
              <a:t> Отсутствие инструмента сбора данных для принятия управленческих решений в сфере дополнительного образования.</a:t>
            </a:r>
            <a:endParaRPr lang="ru-RU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РАЗВИТИЕ Дополнительного ОБРАЗОВАНИЯ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09962" y="139252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09962" y="218222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82255" y="3055066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09962" y="385862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09962" y="4516304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09962" y="537334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chorn\Desktop\навигатор 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369" y="956555"/>
            <a:ext cx="5936566" cy="441730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266688" y="1097279"/>
            <a:ext cx="5325090" cy="4178105"/>
          </a:xfrm>
        </p:spPr>
        <p:txBody>
          <a:bodyPr>
            <a:normAutofit fontScale="77500" lnSpcReduction="20000"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i="1" dirty="0" smtClean="0">
                <a:solidFill>
                  <a:srgbClr val="7030A0"/>
                </a:solidFill>
              </a:rPr>
              <a:t>Навигатор предназначен для повышения вариативности, качества и доступности дополнительного образования, создания условий для участия семьи и общественности в управлении развитием системы дополнительного образования детей, формировании эффективной межведомственной системы управления развитием дополнительного образования детей. </a:t>
            </a:r>
            <a:endParaRPr lang="ru-RU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accent3"/>
                </a:solidFill>
              </a:rPr>
              <a:t>Навигатор Дополнительного образования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chemeClr val="accent3"/>
                </a:solidFill>
              </a:rPr>
              <a:t>                                            ДЕТЕЙ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67" y="71415"/>
            <a:ext cx="10858533" cy="560387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altLang="ru-RU" sz="2400" b="1" kern="1200" dirty="0" smtClean="0">
                <a:solidFill>
                  <a:srgbClr val="1C7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Региональный навигатор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1430000" y="6572250"/>
            <a:ext cx="747184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900"/>
              </a:spcBef>
              <a:tabLst>
                <a:tab pos="407988" algn="l"/>
              </a:tabLst>
            </a:pPr>
            <a:fld id="{DF7DB3D9-ABE7-4001-9CC4-2DD012865F23}" type="slidenum">
              <a:rPr lang="ru-RU" sz="1200">
                <a:solidFill>
                  <a:srgbClr val="7F7F7F"/>
                </a:solidFill>
                <a:latin typeface="Tahoma" pitchFamily="32" charset="0"/>
              </a:rPr>
              <a:pPr algn="r" hangingPunct="1">
                <a:lnSpc>
                  <a:spcPct val="100000"/>
                </a:lnSpc>
                <a:spcBef>
                  <a:spcPts val="900"/>
                </a:spcBef>
                <a:tabLst>
                  <a:tab pos="407988" algn="l"/>
                </a:tabLst>
              </a:pPr>
              <a:t>5</a:t>
            </a:fld>
            <a:endParaRPr lang="ru-RU" sz="1200" dirty="0">
              <a:solidFill>
                <a:srgbClr val="7F7F7F"/>
              </a:solidFill>
              <a:latin typeface="Tahoma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268" y="836712"/>
            <a:ext cx="10174817" cy="5400599"/>
          </a:xfrm>
        </p:spPr>
        <p:txBody>
          <a:bodyPr/>
          <a:lstStyle/>
          <a:p>
            <a:r>
              <a:rPr lang="ru-RU" sz="2400" b="1" dirty="0" smtClean="0"/>
              <a:t>Навигатор </a:t>
            </a:r>
            <a:r>
              <a:rPr lang="ru-RU" sz="2400" b="1" dirty="0"/>
              <a:t>решает </a:t>
            </a:r>
            <a:r>
              <a:rPr lang="ru-RU" sz="2400" b="1" dirty="0" smtClean="0"/>
              <a:t>задачи: </a:t>
            </a:r>
            <a:endParaRPr lang="ru-RU" sz="2400" dirty="0"/>
          </a:p>
          <a:p>
            <a:pPr marL="1520825" indent="0"/>
            <a:r>
              <a:rPr lang="ru-RU" sz="2400" dirty="0"/>
              <a:t>Консолидации информации о всех программах </a:t>
            </a:r>
            <a:r>
              <a:rPr lang="ru-RU" sz="2400" dirty="0" smtClean="0"/>
              <a:t>дополнительного образования </a:t>
            </a:r>
            <a:endParaRPr lang="ru-RU" sz="2400" dirty="0"/>
          </a:p>
          <a:p>
            <a:pPr marL="1520825" indent="0"/>
            <a:endParaRPr lang="ru-RU" sz="2400" dirty="0" smtClean="0"/>
          </a:p>
          <a:p>
            <a:pPr marL="1520825" indent="0"/>
            <a:r>
              <a:rPr lang="ru-RU" sz="2400" dirty="0" smtClean="0"/>
              <a:t>Учета </a:t>
            </a:r>
            <a:r>
              <a:rPr lang="ru-RU" sz="2400" dirty="0"/>
              <a:t>школьников </a:t>
            </a:r>
          </a:p>
          <a:p>
            <a:pPr marL="1520825" indent="0"/>
            <a:endParaRPr lang="ru-RU" sz="2400" dirty="0" smtClean="0"/>
          </a:p>
          <a:p>
            <a:pPr marL="1520825" indent="0"/>
            <a:r>
              <a:rPr lang="ru-RU" sz="2400" dirty="0" smtClean="0"/>
              <a:t>Оценки </a:t>
            </a:r>
            <a:r>
              <a:rPr lang="ru-RU" sz="2400" dirty="0"/>
              <a:t>качества </a:t>
            </a:r>
          </a:p>
          <a:p>
            <a:pPr marL="1520825" indent="0"/>
            <a:endParaRPr lang="ru-RU" sz="2400" dirty="0" smtClean="0"/>
          </a:p>
          <a:p>
            <a:pPr marL="1520825" indent="0"/>
            <a:r>
              <a:rPr lang="ru-RU" sz="2400" dirty="0" smtClean="0"/>
              <a:t>Аналитики </a:t>
            </a:r>
            <a:r>
              <a:rPr lang="ru-RU" sz="2400" dirty="0"/>
              <a:t>и отчетности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5400" y="5279449"/>
            <a:ext cx="1728192" cy="1271516"/>
          </a:xfrm>
          <a:prstGeom prst="rect">
            <a:avLst/>
          </a:prstGeom>
        </p:spPr>
      </p:pic>
      <p:sp>
        <p:nvSpPr>
          <p:cNvPr id="12" name="Выноска с четырьмя стрелками 11"/>
          <p:cNvSpPr/>
          <p:nvPr/>
        </p:nvSpPr>
        <p:spPr bwMode="auto">
          <a:xfrm>
            <a:off x="2159562" y="1534327"/>
            <a:ext cx="1087839" cy="598706"/>
          </a:xfrm>
          <a:prstGeom prst="quadArrowCallout">
            <a:avLst/>
          </a:prstGeom>
          <a:solidFill>
            <a:srgbClr val="5B9BD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Улыбающееся лицо 12"/>
          <p:cNvSpPr/>
          <p:nvPr/>
        </p:nvSpPr>
        <p:spPr bwMode="auto">
          <a:xfrm>
            <a:off x="2159561" y="3857611"/>
            <a:ext cx="864096" cy="567829"/>
          </a:xfrm>
          <a:prstGeom prst="smileyF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Управляющая кнопка: документ 14">
            <a:hlinkClick r:id="" action="ppaction://noaction" highlightClick="1"/>
          </p:cNvPr>
          <p:cNvSpPr/>
          <p:nvPr/>
        </p:nvSpPr>
        <p:spPr bwMode="auto">
          <a:xfrm>
            <a:off x="2159563" y="4911004"/>
            <a:ext cx="960107" cy="736890"/>
          </a:xfrm>
          <a:prstGeom prst="actionButtonDocument">
            <a:avLst/>
          </a:prstGeom>
          <a:noFill/>
          <a:ln w="9525" cap="flat" cmpd="sng" algn="ctr">
            <a:solidFill>
              <a:srgbClr val="1C75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Блок-схема: несколько документов 15"/>
          <p:cNvSpPr/>
          <p:nvPr/>
        </p:nvSpPr>
        <p:spPr bwMode="auto">
          <a:xfrm>
            <a:off x="2159562" y="2834162"/>
            <a:ext cx="1087839" cy="575610"/>
          </a:xfrm>
          <a:prstGeom prst="flowChartMultidocumen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026" name="Picture 2" descr="C:\Users\ЦВР2\Desktop\навигат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68" y="3343602"/>
            <a:ext cx="39909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67" y="71415"/>
            <a:ext cx="10858533" cy="560387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altLang="ru-RU" sz="2400" b="1" kern="1200" dirty="0" smtClean="0">
                <a:solidFill>
                  <a:srgbClr val="1C75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Региональный навигатор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1" y="179388"/>
            <a:ext cx="1200149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1430000" y="6572250"/>
            <a:ext cx="747184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900"/>
              </a:spcBef>
              <a:tabLst>
                <a:tab pos="407988" algn="l"/>
              </a:tabLst>
            </a:pPr>
            <a:fld id="{DF7DB3D9-ABE7-4001-9CC4-2DD012865F23}" type="slidenum">
              <a:rPr lang="ru-RU" sz="1200">
                <a:solidFill>
                  <a:srgbClr val="7F7F7F"/>
                </a:solidFill>
                <a:latin typeface="Tahoma" pitchFamily="32" charset="0"/>
              </a:rPr>
              <a:pPr algn="r" hangingPunct="1">
                <a:lnSpc>
                  <a:spcPct val="100000"/>
                </a:lnSpc>
                <a:spcBef>
                  <a:spcPts val="900"/>
                </a:spcBef>
                <a:tabLst>
                  <a:tab pos="407988" algn="l"/>
                </a:tabLst>
              </a:pPr>
              <a:t>6</a:t>
            </a:fld>
            <a:endParaRPr lang="ru-RU" sz="1200" dirty="0">
              <a:solidFill>
                <a:srgbClr val="7F7F7F"/>
              </a:solidFill>
              <a:latin typeface="Tahoma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268" y="836712"/>
            <a:ext cx="10174817" cy="5400599"/>
          </a:xfrm>
        </p:spPr>
        <p:txBody>
          <a:bodyPr/>
          <a:lstStyle/>
          <a:p>
            <a:r>
              <a:rPr lang="ru-RU" sz="2400" b="1" dirty="0" smtClean="0"/>
              <a:t>Для кого региональный навигатор?</a:t>
            </a:r>
          </a:p>
          <a:p>
            <a:endParaRPr lang="ru-RU" sz="800" b="1" dirty="0" smtClean="0"/>
          </a:p>
          <a:p>
            <a:pPr>
              <a:spcAft>
                <a:spcPts val="0"/>
              </a:spcAft>
            </a:pPr>
            <a:r>
              <a:rPr lang="ru-RU" sz="2000" dirty="0" smtClean="0"/>
              <a:t>                                            Для </a:t>
            </a:r>
            <a:r>
              <a:rPr lang="ru-RU" sz="2000" dirty="0"/>
              <a:t>родителей (законных </a:t>
            </a:r>
            <a:r>
              <a:rPr lang="ru-RU" sz="2000" dirty="0" smtClean="0"/>
              <a:t>представителей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</a:t>
            </a:r>
            <a:r>
              <a:rPr lang="ru-RU" sz="2000" dirty="0"/>
              <a:t>детей</a:t>
            </a:r>
            <a:r>
              <a:rPr lang="ru-RU" sz="2000" dirty="0" smtClean="0"/>
              <a:t>)</a:t>
            </a:r>
          </a:p>
          <a:p>
            <a:pPr>
              <a:spcAft>
                <a:spcPts val="0"/>
              </a:spcAft>
            </a:pPr>
            <a:endParaRPr lang="ru-RU" sz="2000" dirty="0"/>
          </a:p>
          <a:p>
            <a:pPr>
              <a:spcAft>
                <a:spcPts val="0"/>
              </a:spcAft>
            </a:pPr>
            <a:endParaRPr lang="ru-RU" sz="2000" dirty="0" smtClean="0"/>
          </a:p>
          <a:p>
            <a:pPr marL="0" indent="0">
              <a:spcAft>
                <a:spcPts val="0"/>
              </a:spcAft>
            </a:pPr>
            <a:endParaRPr lang="ru-RU" sz="2000" dirty="0" smtClean="0"/>
          </a:p>
          <a:p>
            <a:pPr marL="179388" indent="0">
              <a:spcAft>
                <a:spcPts val="0"/>
              </a:spcAft>
            </a:pPr>
            <a:r>
              <a:rPr lang="ru-RU" sz="2000" dirty="0" smtClean="0"/>
              <a:t>Для учреждений, оказывающих услуги </a:t>
            </a:r>
          </a:p>
          <a:p>
            <a:pPr marL="179388" indent="0">
              <a:spcAft>
                <a:spcPts val="0"/>
              </a:spcAft>
            </a:pPr>
            <a:r>
              <a:rPr lang="ru-RU" sz="2000" dirty="0" smtClean="0"/>
              <a:t>дополнительного </a:t>
            </a:r>
            <a:r>
              <a:rPr lang="ru-RU" sz="2000" dirty="0"/>
              <a:t>образования </a:t>
            </a:r>
            <a:r>
              <a:rPr lang="ru-RU" sz="2000" dirty="0" smtClean="0"/>
              <a:t>детей</a:t>
            </a:r>
            <a:endParaRPr lang="ru-RU" sz="20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Для </a:t>
            </a:r>
            <a:r>
              <a:rPr lang="ru-RU" sz="2000" dirty="0"/>
              <a:t>органов региональной </a:t>
            </a:r>
            <a:r>
              <a:rPr lang="ru-RU" sz="2000" dirty="0" smtClean="0"/>
              <a:t>власти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4459" y="5632155"/>
            <a:ext cx="1645007" cy="1210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3907" y="1617650"/>
            <a:ext cx="3168352" cy="1477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8182" y="2666733"/>
            <a:ext cx="3534685" cy="1740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3052" y="4966775"/>
            <a:ext cx="3120389" cy="16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471107"/>
            <a:ext cx="3618491" cy="4555619"/>
          </a:xfr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263662" y="1579419"/>
            <a:ext cx="4392956" cy="4585854"/>
          </a:xfrm>
        </p:spPr>
        <p:txBody>
          <a:bodyPr>
            <a:noAutofit/>
          </a:bodyPr>
          <a:lstStyle/>
          <a:p>
            <a:pPr marL="0" lvl="0" indent="0"/>
            <a:r>
              <a:rPr lang="ru-RU" sz="1500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yandex-sans"/>
              </a:rPr>
              <a:t>Выбор детьми дополнительных общеобразовательных программ </a:t>
            </a:r>
            <a:r>
              <a:rPr lang="ru-RU" sz="1600" dirty="0" smtClean="0">
                <a:solidFill>
                  <a:srgbClr val="000000"/>
                </a:solidFill>
                <a:latin typeface="yandex-sans"/>
              </a:rPr>
              <a:t> и </a:t>
            </a:r>
            <a:r>
              <a:rPr lang="ru-RU" sz="1600" dirty="0">
                <a:solidFill>
                  <a:srgbClr val="000000"/>
                </a:solidFill>
                <a:latin typeface="yandex-sans"/>
              </a:rPr>
              <a:t>организаций, осуществляющих образовательную деятельность, независимо от ведомственной принадлежности и форм собственности, в соответствии с их индивидуальными потребностями в интеллектуальном, нравственном и физическом совершенствовании, и последующего финансирования реализации выбираемых детьми дополнительных общеобразовательных программ</a:t>
            </a:r>
          </a:p>
          <a:p>
            <a:pPr marL="0" lvl="0" indent="0"/>
            <a:r>
              <a:rPr lang="ru-RU" sz="1500" dirty="0">
                <a:solidFill>
                  <a:srgbClr val="000000"/>
                </a:solidFill>
              </a:rPr>
              <a:t> </a:t>
            </a:r>
            <a:endParaRPr lang="ru-RU" sz="2000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77334" y="621322"/>
            <a:ext cx="8596668" cy="13090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Персонифицированное финансирование дополнительного образования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Нормативные правовые акты внедрения системы ПФ ДОД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880" y="1031357"/>
            <a:ext cx="10027920" cy="3845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u="sng" dirty="0" smtClean="0">
              <a:hlinkClick r:id="rId2"/>
            </a:endParaRPr>
          </a:p>
          <a:p>
            <a:r>
              <a:rPr lang="ru-RU" u="sng" dirty="0" smtClean="0">
                <a:solidFill>
                  <a:schemeClr val="tx1"/>
                </a:solidFill>
                <a:hlinkClick r:id="rId2"/>
              </a:rPr>
              <a:t>Федеральный проект «Успех каждого ребенка»  от 1.10.2018 года (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https://ioe.hse.ru/data/2020/07/17/1597041961/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ФП%20Успех%20каждого%20ребенка.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pdf</a:t>
            </a:r>
            <a:r>
              <a:rPr lang="ru-RU" u="sng" dirty="0" smtClean="0">
                <a:solidFill>
                  <a:schemeClr val="tx1"/>
                </a:solidFill>
                <a:hlinkClick r:id="rId2"/>
              </a:rPr>
              <a:t>)</a:t>
            </a:r>
          </a:p>
          <a:p>
            <a:r>
              <a:rPr lang="ru-RU" u="sng" dirty="0" smtClean="0">
                <a:solidFill>
                  <a:schemeClr val="tx1"/>
                </a:solidFill>
                <a:hlinkClick r:id="rId2"/>
              </a:rPr>
              <a:t>Региональный проект Красноярского края «Успех каждого ребенка» от 24.12.2018 года. (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project.krskstate.ru/dat/File/59/obrazovanie/Obraz_Uspex_kazhdogo_rebenka.pdf</a:t>
            </a:r>
            <a:r>
              <a:rPr lang="ru-RU" u="sng" dirty="0" smtClean="0">
                <a:solidFill>
                  <a:schemeClr val="tx1"/>
                </a:solidFill>
                <a:hlinkClick r:id="rId2"/>
              </a:rPr>
              <a:t>)</a:t>
            </a:r>
          </a:p>
          <a:p>
            <a:r>
              <a:rPr lang="ru-RU" u="sng" dirty="0" smtClean="0">
                <a:solidFill>
                  <a:schemeClr val="tx1"/>
                </a:solidFill>
                <a:hlinkClick r:id="rId2"/>
              </a:rPr>
              <a:t>Приказ 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№434-11-05 об утверждении правил персонифицированного финансирования дополнительного образования детей в Красноярском </a:t>
            </a:r>
            <a:r>
              <a:rPr lang="ru-RU" u="sng" dirty="0" smtClean="0">
                <a:solidFill>
                  <a:schemeClr val="tx1"/>
                </a:solidFill>
                <a:hlinkClick r:id="rId2"/>
              </a:rPr>
              <a:t>крае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 (</a:t>
            </a:r>
            <a:r>
              <a:rPr lang="en-US" u="sng" dirty="0">
                <a:solidFill>
                  <a:schemeClr val="tx1"/>
                </a:solidFill>
              </a:rPr>
              <a:t>http://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docs.cntd.ru/document/571007930</a:t>
            </a:r>
            <a:r>
              <a:rPr lang="ru-RU" u="sng" dirty="0" smtClean="0">
                <a:solidFill>
                  <a:srgbClr val="92D050"/>
                </a:solidFill>
              </a:rPr>
              <a:t>)</a:t>
            </a:r>
          </a:p>
          <a:p>
            <a:pPr marL="0" lvl="0" indent="0"/>
            <a:r>
              <a:rPr lang="ru-RU" u="sng" dirty="0">
                <a:solidFill>
                  <a:prstClr val="black"/>
                </a:solidFill>
                <a:hlinkClick r:id="rId2"/>
              </a:rPr>
              <a:t>Приказ Министерства  просвещения Российской Федерации от 03.09.2019 №467 «Об утверждении  Целевой модели развития региональных систем дополнительного  образования детей в Красноярском крае согласно приложению. </a:t>
            </a:r>
          </a:p>
          <a:p>
            <a:pPr marL="0" indent="0">
              <a:buNone/>
            </a:pPr>
            <a:endParaRPr lang="ru-RU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0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1692" y="0"/>
            <a:ext cx="11233312" cy="69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985</TotalTime>
  <Words>1020</Words>
  <Application>Microsoft Office PowerPoint</Application>
  <PresentationFormat>Произвольный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    Навигатор дополнительного образования.     Персонифицированное финансирование дополнительного образования  в Пировском муниципальном округе . </vt:lpstr>
      <vt:lpstr> УКАЗ "О национальных целях и стратегических задачах развития Российской Федерации на период до 2030 года"</vt:lpstr>
      <vt:lpstr>       РАЗВИТИЕ Дополнительного ОБРАЗОВАНИЯ</vt:lpstr>
      <vt:lpstr>               Навигатор Дополнительного образования                                              ДЕТЕЙ.  </vt:lpstr>
      <vt:lpstr>Региональный навигатор</vt:lpstr>
      <vt:lpstr>Региональный навигатор</vt:lpstr>
      <vt:lpstr>Персонифицированное финансирование дополнительного образования </vt:lpstr>
      <vt:lpstr>Нормативные правовые акты внедрения системы ПФ ДОД</vt:lpstr>
      <vt:lpstr>Презентация PowerPoint</vt:lpstr>
      <vt:lpstr>Основные принципы системы  ПФДОД</vt:lpstr>
      <vt:lpstr>Основные принципы системы  ПФДОД</vt:lpstr>
      <vt:lpstr>                  Сертификат </vt:lpstr>
      <vt:lpstr>                  Какие бывают сертификаты  </vt:lpstr>
      <vt:lpstr>            </vt:lpstr>
      <vt:lpstr>Механизм персонифицированного финансирования в дополнительном образовании</vt:lpstr>
      <vt:lpstr>КОРОТКО О ПФ ДОД</vt:lpstr>
      <vt:lpstr>ПРЕСЛЕДУЕМЫЕ ЦЕЛИ</vt:lpstr>
      <vt:lpstr>   У вас есть еще вопросы? Мы готовы на них ответить.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Персонифицированное финансирование дополнительного образования  в Пировском муниципальном округе</dc:title>
  <dc:creator>Krisanova</dc:creator>
  <cp:lastModifiedBy>Пользователь Windows</cp:lastModifiedBy>
  <cp:revision>51</cp:revision>
  <dcterms:created xsi:type="dcterms:W3CDTF">2021-03-16T04:54:08Z</dcterms:created>
  <dcterms:modified xsi:type="dcterms:W3CDTF">2021-06-08T08:38:28Z</dcterms:modified>
</cp:coreProperties>
</file>